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charts/chart1.xml" ContentType="application/vnd.openxmlformats-officedocument.drawingml.chart+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01ea489137854013" Type="http://schemas.openxmlformats.org/officeDocument/2006/relationships/extended-properties" Target="docProps/app.xml"/><Relationship Id="Rab2814f47cac49ea" Type="http://schemas.openxmlformats.org/officeDocument/2006/relationships/officeDocument" Target="ppt/presentation.xml"/><Relationship Id="Rd2aa82dc2ed24402" Type="http://schemas.openxmlformats.org/package/2006/relationships/metadata/core-properties" Target="docProps/core.xml"/></Relationships>
</file>

<file path=ppt/presentation.xml><?xml version="1.0" encoding="utf-8"?>
<p:presentation xmlns:p="http://schemas.openxmlformats.org/presentationml/2006/main">
  <p:sldMasterIdLst>
    <p:sldMasterId xmlns:r="http://schemas.openxmlformats.org/officeDocument/2006/relationships" id="2147483648" r:id="Rf8110fef978941c6"/>
  </p:sldMasterIdLst>
  <p:notesMasterIdLst>
    <p:notesMasterId xmlns:r="http://schemas.openxmlformats.org/officeDocument/2006/relationships" r:id="R610ae6c402a74d5b"/>
  </p:notesMasterIdLst>
  <p:sldIdLst>
    <p:sldId xmlns:r="http://schemas.openxmlformats.org/officeDocument/2006/relationships" id="256" r:id="R9a8e7f3a24f7414f"/>
    <p:sldId xmlns:r="http://schemas.openxmlformats.org/officeDocument/2006/relationships" id="257" r:id="R49fac72d93f846cd"/>
    <p:sldId xmlns:r="http://schemas.openxmlformats.org/officeDocument/2006/relationships" id="258" r:id="R6a77ef364c75437b"/>
    <p:sldId xmlns:r="http://schemas.openxmlformats.org/officeDocument/2006/relationships" id="259" r:id="R264faf4fabf143e3"/>
    <p:sldId xmlns:r="http://schemas.openxmlformats.org/officeDocument/2006/relationships" id="260" r:id="R3cf7ff16d04a4cb2"/>
    <p:sldId xmlns:r="http://schemas.openxmlformats.org/officeDocument/2006/relationships" id="261" r:id="Rb73d4035e93c47e3"/>
    <p:sldId xmlns:r="http://schemas.openxmlformats.org/officeDocument/2006/relationships" id="262" r:id="R51d60cba0483439b"/>
    <p:sldId xmlns:r="http://schemas.openxmlformats.org/officeDocument/2006/relationships" id="263" r:id="Rae20d50b616a40c2"/>
    <p:sldId xmlns:r="http://schemas.openxmlformats.org/officeDocument/2006/relationships" id="264" r:id="R9127310c4e514459"/>
    <p:sldId xmlns:r="http://schemas.openxmlformats.org/officeDocument/2006/relationships" id="265" r:id="R8b2a8e97a2704470"/>
    <p:sldId xmlns:r="http://schemas.openxmlformats.org/officeDocument/2006/relationships" id="266" r:id="R1ecb604486ef4f46"/>
    <p:sldId xmlns:r="http://schemas.openxmlformats.org/officeDocument/2006/relationships" id="267" r:id="R4dd2a88e7afd4ef3"/>
    <p:sldId xmlns:r="http://schemas.openxmlformats.org/officeDocument/2006/relationships" id="268" r:id="R840e453bf4a146c8"/>
    <p:sldId xmlns:r="http://schemas.openxmlformats.org/officeDocument/2006/relationships" id="269" r:id="R93a56e6c49954db5"/>
    <p:sldId xmlns:r="http://schemas.openxmlformats.org/officeDocument/2006/relationships" id="270" r:id="R2cbe1b106bc249ab"/>
    <p:sldId xmlns:ns0="http://schemas.openxmlformats.org/officeDocument/2006/relationships" id="271" ns0:id="rId2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2a190951ab04892" Type="http://schemas.openxmlformats.org/officeDocument/2006/relationships/presProps" Target="presProps.xml"/><Relationship Id="R1ecb604486ef4f46" Type="http://schemas.openxmlformats.org/officeDocument/2006/relationships/slide" Target="slides/slide11.xml"/><Relationship Id="R264faf4fabf143e3" Type="http://schemas.openxmlformats.org/officeDocument/2006/relationships/slide" Target="slides/slide4.xml"/><Relationship Id="R2cbe1b106bc249ab" Type="http://schemas.openxmlformats.org/officeDocument/2006/relationships/slide" Target="slides/slide15.xml"/><Relationship Id="R3cf7ff16d04a4cb2" Type="http://schemas.openxmlformats.org/officeDocument/2006/relationships/slide" Target="slides/slide5.xml"/><Relationship Id="R49fac72d93f846cd" Type="http://schemas.openxmlformats.org/officeDocument/2006/relationships/slide" Target="slides/slide2.xml"/><Relationship Id="R4dd2a88e7afd4ef3" Type="http://schemas.openxmlformats.org/officeDocument/2006/relationships/slide" Target="slides/slide12.xml"/><Relationship Id="R51d60cba0483439b" Type="http://schemas.openxmlformats.org/officeDocument/2006/relationships/slide" Target="slides/slide7.xml"/><Relationship Id="R610ae6c402a74d5b" Type="http://schemas.openxmlformats.org/officeDocument/2006/relationships/notesMaster" Target="notesMasters/notesMaster1.xml"/><Relationship Id="R6a77ef364c75437b" Type="http://schemas.openxmlformats.org/officeDocument/2006/relationships/slide" Target="slides/slide3.xml"/><Relationship Id="R7463f27fb6d14e4e" Type="http://schemas.openxmlformats.org/officeDocument/2006/relationships/theme" Target="theme/theme1.xml"/><Relationship Id="R840e453bf4a146c8" Type="http://schemas.openxmlformats.org/officeDocument/2006/relationships/slide" Target="slides/slide13.xml"/><Relationship Id="R8b2a8e97a2704470" Type="http://schemas.openxmlformats.org/officeDocument/2006/relationships/slide" Target="slides/slide10.xml"/><Relationship Id="R9127310c4e514459" Type="http://schemas.openxmlformats.org/officeDocument/2006/relationships/slide" Target="slides/slide9.xml"/><Relationship Id="R93a56e6c49954db5" Type="http://schemas.openxmlformats.org/officeDocument/2006/relationships/slide" Target="slides/slide14.xml"/><Relationship Id="R96d3e6b0e76c4b77" Type="http://schemas.openxmlformats.org/officeDocument/2006/relationships/tableStyles" Target="tableStyles.xml"/><Relationship Id="R9a8e7f3a24f7414f" Type="http://schemas.openxmlformats.org/officeDocument/2006/relationships/slide" Target="slides/slide1.xml"/><Relationship Id="Rae20d50b616a40c2" Type="http://schemas.openxmlformats.org/officeDocument/2006/relationships/slide" Target="slides/slide8.xml"/><Relationship Id="Rb73d4035e93c47e3" Type="http://schemas.openxmlformats.org/officeDocument/2006/relationships/slide" Target="slides/slide6.xml"/><Relationship Id="Rf8110fef978941c6" Type="http://schemas.openxmlformats.org/officeDocument/2006/relationships/slideMaster" Target="slideMasters/slideMaster1.xml"/><Relationship Id="rId21"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d742b87918da4aa7"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Finux Violet Circuit">
      <a:dk1>
        <a:srgbClr val="10142B"/>
      </a:dk1>
      <a:lt1>
        <a:srgbClr val="FFFFFF"/>
      </a:lt1>
      <a:dk2>
        <a:srgbClr val="1B2240"/>
      </a:dk2>
      <a:lt2>
        <a:srgbClr val="F0F2FF"/>
      </a:lt2>
      <a:accent1>
        <a:srgbClr val="7357FF"/>
      </a:accent1>
      <a:accent2>
        <a:srgbClr val="52E0C4"/>
      </a:accent2>
      <a:accent3>
        <a:srgbClr val="59BFFF"/>
      </a:accent3>
      <a:accent4>
        <a:srgbClr val="F1B766"/>
      </a:accent4>
      <a:accent5>
        <a:srgbClr val="B19BFF"/>
      </a:accent5>
      <a:accent6>
        <a:srgbClr val="00A68E"/>
      </a:accent6>
      <a:hlink>
        <a:srgbClr val="6847F5"/>
      </a:hlink>
      <a:folHlink>
        <a:srgbClr val="B19BFF"/>
      </a:folHlink>
    </a:clrScheme>
    <a:fontScheme name="">
      <a:majorFont>
        <a:latin typeface="Aptos"/>
        <a:ea typeface=""/>
        <a:cs typeface=""/>
      </a:majorFont>
      <a:minorFont>
        <a:latin typeface="Aptos"/>
        <a:ea typeface=""/>
        <a:cs typeface=""/>
      </a:minorFont>
    </a:fontScheme>
    <a:fmtScheme name="Finux Violet Circui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4dabeb8e5610407d" Type="http://schemas.openxmlformats.org/officeDocument/2006/relationships/slide" Target="../slides/slide1.xml"/><Relationship Id="Rff963119b9a5406c"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2bd7a345880d426c" Type="http://schemas.openxmlformats.org/officeDocument/2006/relationships/notesMaster" Target="../notesMasters/notesMaster1.xml"/><Relationship Id="R9750c68fe0ad4fde"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86da605f9b684b2f" Type="http://schemas.openxmlformats.org/officeDocument/2006/relationships/notesMaster" Target="../notesMasters/notesMaster1.xml"/><Relationship Id="Rc9fb5d689a12422a"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02a2997438314b8a" Type="http://schemas.openxmlformats.org/officeDocument/2006/relationships/slide" Target="../slides/slide4.xml"/><Relationship Id="R1a2861807bea4a3a"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377a0f07a04746ae" Type="http://schemas.openxmlformats.org/officeDocument/2006/relationships/notesMaster" Target="../notesMasters/notesMaster1.xml"/><Relationship Id="R9c33cbc3e9d64486"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a0bdb7cc013d4f95" Type="http://schemas.openxmlformats.org/officeDocument/2006/relationships/notesMaster" Target="../notesMasters/notesMaster1.xml"/><Relationship Id="Rcfadb95ecbae4dda"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3151724ac77d4017" Type="http://schemas.openxmlformats.org/officeDocument/2006/relationships/slide" Target="../slides/slide7.xml"/><Relationship Id="R87d114774c564c70"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1b367b4613f84ada" Type="http://schemas.openxmlformats.org/officeDocument/2006/relationships/slide" Target="../slides/slide8.xml"/><Relationship Id="Rf56c41638b204467"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c55c88d1ec9e4643" Type="http://schemas.openxmlformats.org/officeDocument/2006/relationships/slide" Target="../slides/slide9.xml"/><Relationship Id="Rc56f1fde2fdd4209"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169e851067a246da" Type="http://schemas.openxmlformats.org/officeDocument/2006/relationships/slide" Target="../slides/slide10.xml"/><Relationship Id="Rffbce59a310b4f7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c3d962b2dab64e9d" Type="http://schemas.openxmlformats.org/officeDocument/2006/relationships/notesMaster" Target="../notesMasters/notesMaster1.xml"/><Relationship Id="Re804e475e499493a"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34187327a19b4d0a" Type="http://schemas.openxmlformats.org/officeDocument/2006/relationships/slide" Target="../slides/slide12.xml"/><Relationship Id="Rd9179a0268ad479b"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9e8355a3040841f8" Type="http://schemas.openxmlformats.org/officeDocument/2006/relationships/slide" Target="../slides/slide13.xml"/><Relationship Id="Rfc22a61b2259458a"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8e77b41397f64fcf" Type="http://schemas.openxmlformats.org/officeDocument/2006/relationships/notesMaster" Target="../notesMasters/notesMaster1.xml"/><Relationship Id="Rea43d4a95d654dee"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9c44626c29fb4e6d" Type="http://schemas.openxmlformats.org/officeDocument/2006/relationships/slide" Target="../slides/slide15.xml"/><Relationship Id="Rb4f06aabf6cd4469"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Finux Labs: Agentic Negotiator, Procurement Accelerator. The C$550,000 pre-seed target supports an 18-month founder-led plan. Supplier Cost Explorer and Finance Decision Intelligence remain working alpha products. Buyer Procuring Agent and Supplier Agent negotiation is proposed. Agents would exchange offers within authorized limits, initiate preliminary agreement, and return terms to people for detailed review, refinement or approval. The cover is a conceptual AI-generated illustration, simplified from the prior buyer-factory supply network. Artwork remains fully opaque, with richer solid surfaces and no transparency overlay. Embedded artwork: finux-cover-violet-mint-v4.png.</a:t>
            </a:r>
          </a:p>
          <a:p xmlns:a="http://schemas.openxmlformats.org/drawingml/2006/main">
            <a:r>
              <a:t/>
            </a:r>
          </a:p>
          <a:p xmlns:a="http://schemas.openxmlformats.org/drawingml/2006/main">
            <a:r>
              <a:t>Visual theme: Finux Violet Circuit. The conceptual illustration was recoloured with the built-in image generation tool. Content and commercial assumptions remain unchanged.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Conceptual illustration of bilateral buyer-supplier price negotiation. Exactly two peers exchange quotations and revise price, order volume, freight and delivery terms. A change to one term can affect the total cost and prompt another quote, calculation or internal approval. This is a problem hypothesis for customer discovery, with no claimed measured time saving or transaction volume. This slide precedes the existing detailed problem slide and the proposed agent workflow. The image is an AI-generated conceptual editorial illustration, not a real customer negotiation or a precise process diagram. Created with the built-in image generation tool. Embedded asset: finux-negotiation-violet-mint-v4.png. Buyer and Supplier labels and all slide text remain native editable PowerPoint text.</a:t>
            </a:r>
          </a:p>
          <a:p xmlns:a="http://schemas.openxmlformats.org/drawingml/2006/main">
            <a:r>
              <a:t/>
            </a:r>
          </a:p>
          <a:p xmlns:a="http://schemas.openxmlformats.org/drawingml/2006/main">
            <a:r>
              <a:t>Visual theme: Finux Violet Circuit. The conceptual illustration was recoloured with the built-in image generation tool. Content and commercial assumptions remain unchanged.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customer problem is the repeated staff effort and elapsed time needed to reach pricing agreement between a buyer and a supplier. Teams exchange offers, clarify volume and freight assumptions, recalculate cost and seek internal approval. These are customer-discovery hypotheses, not validated Finux Labs time-saving metrics. The initial customer segment remains manufacturers and distributors with 20–499 employees. Pilots should measure pricing-round counts, staff minutes per round, elapsed time to a preliminary agreement, and human rework after agent negotiation. The supplier must voluntarily provide its own constraints to its own agent.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proposed sequence is strategy definition, supplier cost assessment, agent-to-agent negotiation and a human decision. A Buyer Procuring Agent represents the buyer mandate. A Supplier Agent represents supplier price, capacity, logistics and service limits. Agents can explore offers and counteroffers within those limits. Their first agreement is preliminary and returns to authorized humans for review, detail changes, rejection or approval. Material changes return to negotiation. Supplier Cost Explorer provides the existing alpha cost foundation; the agents, approval workflow and production integrations are roadmap capabilities.</a:t>
            </a:r>
          </a:p>
          <a:p xmlns:a="http://schemas.openxmlformats.org/drawingml/2006/main">
            <a:r>
              <a:t/>
            </a:r>
          </a:p>
          <a:p xmlns:a="http://schemas.openxmlformats.org/drawingml/2006/main">
            <a:r>
              <a:t>Sources and assumptions</a:t>
            </a:r>
          </a:p>
          <a:p xmlns:a="http://schemas.openxmlformats.org/drawingml/2006/main">
            <a:r>
              <a:t>Finux Labs Supplier Cost Explorer, live alpha inspected October 31, 2026. https://sourcing-alpha.connextium.xyz/#workspace ; Calculation source https://github.com/SmartFinuxLabs/SupplierCostExplorer/blob/main/dist/model.mjs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product screenshot captured from the live alpha on October 31, 2026. The application models annual material, cycle-inventory carrying, safety-stock carrying, ordering and transport costs. It supports weight-based freight, billing floors, flat/included freight and price-only or landed inventory valuation. It explicitly exposes model assumptions. This alpha currently uses browser-local data. The screenshot displays an illustrative case, not Finux Labs revenue or customer spend. AI document ingestion and negotiation support remain planned.</a:t>
            </a:r>
          </a:p>
          <a:p xmlns:a="http://schemas.openxmlformats.org/drawingml/2006/main">
            <a:r>
              <a:t/>
            </a:r>
          </a:p>
          <a:p xmlns:a="http://schemas.openxmlformats.org/drawingml/2006/main">
            <a:r>
              <a:t>Sources and assumptions</a:t>
            </a:r>
          </a:p>
          <a:p xmlns:a="http://schemas.openxmlformats.org/drawingml/2006/main">
            <a:r>
              <a:t>Finux Labs Supplier Cost Explorer, live alpha inspected October 31, 2026. https://sourcing-alpha.connextium.xyz/#workspace ; Calculation source https://github.com/SmartFinuxLabs/SupplierCostExplorer/blob/main/dist/model.mjs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Calculation source is the live alpha model. Exact totals: Supplier 1 $128,027.70, Supplier 2 $98,776.5816, Supplier 3 $117,884.326. Difference between Supplier 3 and Supplier 2 is $19,107.7444, or 16.2089% of Supplier 3 cost. Supplier 2 mean lead time is 7 weeks and average on-hand inventory is 10,986 units versus Supplier 3 at 4 weeks and 5,803 units. These are modeled comparisons, not negotiated or realized customer savings. Buyer inputs: 1,200 units weekly demand, demand SD 200 units, 52 weeks, carrying rate 22%, order cost $150, weight 10 lb, 95% cycle service. Safety stock rounds up to whole units. Freight baseline uses Supplier 3 $7.25 per 100 lb. Earlier notes quote $4.80, which yields Supplier 3 total $102,596.326. The application exposes both scenarios. Formula: annual demand D=dT; annual material Dc; cycle carrying (Q/2)ci; safety carrying SSci; ordering (D/Q)S; freight (D/Q)F. This case excludes unquoted charges, in-transit inventory and non-cost supplier factors.</a:t>
            </a:r>
          </a:p>
          <a:p xmlns:a="http://schemas.openxmlformats.org/drawingml/2006/main">
            <a:r>
              <a:t/>
            </a:r>
          </a:p>
          <a:p xmlns:a="http://schemas.openxmlformats.org/drawingml/2006/main">
            <a:r>
              <a:t>Sources and assumptions</a:t>
            </a:r>
          </a:p>
          <a:p xmlns:a="http://schemas.openxmlformats.org/drawingml/2006/main">
            <a:r>
              <a:t>Finux Labs Supplier Cost Explorer, live alpha inspected October 31, 2026. https://sourcing-alpha.connextium.xyz/#workspace ; Calculation source https://github.com/SmartFinuxLabs/SupplierCostExplorer/blob/main/dist/model.mjs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Finance Decision Intelligence guest sample workspace captured October 31, 2026. Source implementation and guest UI show financial KPIs, profit-and-loss reports, cash ledger, 13-week cash forecast, accounts receivable, supplier payables, product profitability, subscription metrics and validated CSV import/export. All screenshot amounts are sample data in USD. These are not Finux Labs revenue, customer traction or audited company financials. The sourcing-to-finance connection is proposed. The two alpha applications currently operate separately; no production ERP integration, shared database or automatic posting between them is claimed.</a:t>
            </a:r>
          </a:p>
          <a:p xmlns:a="http://schemas.openxmlformats.org/drawingml/2006/main">
            <a:r>
              <a:t/>
            </a:r>
          </a:p>
          <a:p xmlns:a="http://schemas.openxmlformats.org/drawingml/2006/main">
            <a:r>
              <a:t>Sources and assumptions</a:t>
            </a:r>
          </a:p>
          <a:p xmlns:a="http://schemas.openxmlformats.org/drawingml/2006/main">
            <a:r>
              <a:t>Finux Labs Finance Decision Intelligence, guest sample workspace inspected October 31, 2026. https://fdi-alpha.connextium.xyz/guest ; Implementation source https://github.com/SmartFinuxLabs/FinanceDecisionIntelligence/blob/main/app/finance-workspace.tsx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proposed dual-agent workflow directly addresses repeated buyer-supplier pricing negotiation. Each organization controls the mandate of its own agent. The buyer supplies demand, target cost, quantity, service requirements and approval authority. The supplier supplies price floors or ranges, capacity, freight rules and delivery limits. Agents exchange and revise offers while the deterministic model evaluates the cost consequences. Agents may identify an initial agreement on candidate pricing and terms. This agreement is a draft for human review and does not authorize a purchase, supplier award or legally binding commitment. People can inspect the details, request changes, reject terms or approve through a defined authorization process. Changes can return to another negotiation round. An unresolved negotiation escalates to people. AI agent functionality is planned, not part of the currently demonstrated alpha products. Compare negotiation rounds, preparation effort, elapsed time and post-review rework against a buyer-approved baseline.</a:t>
            </a:r>
          </a:p>
          <a:p xmlns:a="http://schemas.openxmlformats.org/drawingml/2006/main">
            <a:r>
              <a:t/>
            </a:r>
          </a:p>
          <a:p xmlns:a="http://schemas.openxmlformats.org/drawingml/2006/main">
            <a:r>
              <a:t>Visual: Mint and violet robot icons identify the Buyer Procuring Agent and Supplier Agent. Human reviewer icons flank the Human review and decision step, indicating people retain final review and approval. The four conceptual icons were generated with the built-in image tool and are placed as separately cropped image objects. Embedded asset: finux-agent-human-icons-v5.png.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industry counts remain unchanged. Manufacturing small businesses 44,440 plus medium businesses 2,353 = 46,793 SMEs. Wholesale small businesses 38,016 plus medium businesses 976 = 38,992 SMEs. Combined universe = 85,785 businesses with 1–499 employees, broader than the proposed 20–499 employee initial profile. The unvalidated 5% fit-rate assumption implies 4,289.25 potential accounts, shown as approximately 4,289. The revised annual subscription of C$1,500 yields C$6,433,875 annual subscription opportunity, shown as approximately C$6.4m. This is a modeled addressable scenario, not a measured TAM or sales forecast. It excludes transaction-count and transaction-value fees because rates, volume, value and fee combinations have not been validated. Monthly subscribers would pay C$150 per month, or C$1,800 over twelve months. Validate profile fit, willingness to pay and plan mix.</a:t>
            </a:r>
          </a:p>
          <a:p xmlns:a="http://schemas.openxmlformats.org/drawingml/2006/main">
            <a:r>
              <a:t/>
            </a:r>
          </a:p>
          <a:p xmlns:a="http://schemas.openxmlformats.org/drawingml/2006/main">
            <a:r>
              <a:t>Sources and assumptions</a:t>
            </a:r>
          </a:p>
          <a:p xmlns:a="http://schemas.openxmlformats.org/drawingml/2006/main">
            <a:r>
              <a:t>ISED, Key Small Business Statistics 2025, Table 3, employer businesses as of December 2024. https://ised-isde.canada.ca/site/sme-research-statistics/en/key-small-business-statistics/key-small-business-statistics-2025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Comparisons describe category focus, not a complete capability audit. Microsoft documents workbook analysis and data insights with Copilot in Excel. SAP describes sourcing-event creation, bid analysis and negotiation agents; negotiation-agent availability may require eligible adoption programs and base-product access. Fairmarkit documents auto-bundling, supplier matching/sending and auto-awarding for repetitive sourcing. No claim is made that competitors lack cost analysis, finance integration or explainability. Finux Labs proposes a focused workflow and must prove deployment effort, user adoption and differentiation in pilots. Finux Labs alpha functionality is sourced separately. Competitor pages accessed October 31, 2026.</a:t>
            </a:r>
          </a:p>
          <a:p xmlns:a="http://schemas.openxmlformats.org/drawingml/2006/main">
            <a:r>
              <a:t/>
            </a:r>
          </a:p>
          <a:p xmlns:a="http://schemas.openxmlformats.org/drawingml/2006/main">
            <a:r>
              <a:t>Sources and assumptions</a:t>
            </a:r>
          </a:p>
          <a:p xmlns:a="http://schemas.openxmlformats.org/drawingml/2006/main">
            <a:r>
              <a:t>Microsoft, Get data insights with Copilot in Excel. https://support.microsoft.com/en-us/excel/copilot/data-insights-with-copilot-in-excel</a:t>
            </a:r>
          </a:p>
          <a:p xmlns:a="http://schemas.openxmlformats.org/drawingml/2006/main">
            <a:r>
              <a:t/>
            </a:r>
          </a:p>
          <a:p xmlns:a="http://schemas.openxmlformats.org/drawingml/2006/main">
            <a:r>
              <a:t>SAP Ariba Sourcing Assistant. https://www.sap.com/use-cases/joule-assistant/sourcing-assistant ; SAP Sourcing Negotiation Agent, eligibility and availability vary. https://www.sap.com/products/spend-management/sourcing-negotiation-agent.html</a:t>
            </a:r>
          </a:p>
          <a:p xmlns:a="http://schemas.openxmlformats.org/drawingml/2006/main">
            <a:r>
              <a:t/>
            </a:r>
          </a:p>
          <a:p xmlns:a="http://schemas.openxmlformats.org/drawingml/2006/main">
            <a:r>
              <a:t>Fairmarkit, Autonomous sourcing product documentation. https://docs.fairmarkit.com/buyers/autonomous-sourcing</a:t>
            </a:r>
          </a:p>
          <a:p xmlns:a="http://schemas.openxmlformats.org/drawingml/2006/main">
            <a:r>
              <a:t/>
            </a:r>
          </a:p>
          <a:p xmlns:a="http://schemas.openxmlformats.org/drawingml/2006/main">
            <a:r>
              <a:t>Finux Labs Supplier Cost Explorer, live alpha inspected October 31, 2026. https://sourcing-alpha.connextium.xyz/#workspace ; Calculation source https://github.com/SmartFinuxLabs/SupplierCostExplorer/blob/main/dist/model.mjs</a:t>
            </a:r>
          </a:p>
          <a:p xmlns:a="http://schemas.openxmlformats.org/drawingml/2006/main">
            <a:r>
              <a:t/>
            </a:r>
          </a:p>
          <a:p xmlns:a="http://schemas.openxmlformats.org/drawingml/2006/main">
            <a:r>
              <a:t>Finux Labs Finance Decision Intelligence, guest sample workspace inspected October 31, 2026. https://fdi-alpha.connextium.xyz/guest ; Implementation source https://github.com/SmartFinuxLabs/FinanceDecisionIntelligence/blob/main/app/finance-workspace.tsx</a:t>
            </a:r>
          </a:p>
          <a:p xmlns:a="http://schemas.openxmlformats.org/drawingml/2006/main">
            <a:r>
              <a:t/>
            </a:r>
          </a:p>
          <a:p xmlns:a="http://schemas.openxmlformats.org/drawingml/2006/main">
            <a:r>
              <a:t>Revision: Finux Labs proposes a Buyer Procuring Agent and Supplier Agent, bounded negotiation, preliminary terms and explicit human review. This is a product focus, not a claim that competitors lack agent negotiation or approval controls.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Updated founder-directed pricing: C$1,200 for an eight-week paid pilot, and a workspace subscription at C$1,500 per year or C$150 per month. Twelve monthly payments total C$1,800. Fifty annual-plan subscribers yield C$75,000 subscription ARR; fifty customers paying C$150 every month yield C$90,000 annualized subscription revenue if maintained for twelve months. These are illustrative calculations, not current customers, booked revenue or forecasts. Proposed usage fee models: transaction-count revenue = N × f, where N is the number of completed, human-approved transactions and f is the agreed per-transaction charge; transaction-value revenue = V × r, where V is the approved billable transaction value and r is the agreed rate. Neither rate is specified. Whether these options are alternatives, volume tiers or combined charges remains a customer-validation decision. Define the billable unit, completion trigger, value basis, returns/cancellations, caps and taxes in customer terms. Agent messages, counteroffers and draft revisions should not automatically count as separate commercial transactions. Pilot and implementation fees are one-off services and excluded from subscription ARR. Any recurring usage revenue should remain separately identified until contract terms and repeatability support the chosen reporting treatment. Low base pricing makes onboarding effort, AI cost per negotiated transaction, paid usage conversion and support cost important pilot measurements. No margins or break-even result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Three paid pilots is a target, not current customer traction. Recruitment channels are proposed and no association, ERP vendor or manufacturer partnership is claimed. Each pilot should have written scope, authorized data access, a procurement owner and a finance reviewer. Measure median minutes from quote receipt to reviewed comparison, percentage of required fields completed, discrepancies against buyer-reviewed calculations, negotiation-preparation time, and any verified commercial difference versus a documented baseline. Separate price changes, order timing, working capital release, freight costs and service changes. Do not claim a percentage saving before a buyer validates baseline, scope, volume and implementation. The pilot should also track onboarding hours, AI cost per event and customer willingness to renew.</a:t>
            </a:r>
          </a:p>
          <a:p xmlns:a="http://schemas.openxmlformats.org/drawingml/2006/main">
            <a:r>
              <a:t/>
            </a:r>
          </a:p>
          <a:p xmlns:a="http://schemas.openxmlformats.org/drawingml/2006/main">
            <a:r>
              <a:t>Sources and assumptions</a:t>
            </a:r>
          </a:p>
          <a:p xmlns:a="http://schemas.openxmlformats.org/drawingml/2006/main">
            <a:r>
              <a:t/>
            </a:r>
          </a:p>
          <a:p xmlns:a="http://schemas.openxmlformats.org/drawingml/2006/main">
            <a:r>
              <a:t/>
            </a:r>
          </a:p>
          <a:p xmlns:a="http://schemas.openxmlformats.org/drawingml/2006/main">
            <a:r>
              <a:t>Revision: pilots should include a willing supplier as well as the buyer and measure both organizations’ negotiation effort. Agent access and mandates require organizational authorization. The eight-week pilot price is now C$1,200. Measure the number of pricing rounds, staff minutes, elapsed time to preliminary agreement, human revision rate, total-cost implications and billing-unit economics. Three pilots remain a target, not achieved traction.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proposed product architecture. Existing alpha assets are the deterministic supplier cost engine and the separate finance dashboard. AI document extraction, field evidence and versioning, enterprise tenant storage, role-based approvals, live ERP interfaces and cross-product integration remain development scope. The connecting lines show an intended review flow and are not a claim of existing automated data transfer. Build traceability by retaining quotation version, field provenance, units, currency, source date, calculation version and approved decision context. Customer permissions, retention policy and contractual data rights must govern any use of approved outcomes. The listed defensibility is potential to develop, not an established proprietary-data moat.</a:t>
            </a:r>
          </a:p>
          <a:p xmlns:a="http://schemas.openxmlformats.org/drawingml/2006/main">
            <a:r>
              <a:t/>
            </a:r>
          </a:p>
          <a:p xmlns:a="http://schemas.openxmlformats.org/drawingml/2006/main">
            <a:r>
              <a:t>Sources and assumptions</a:t>
            </a:r>
          </a:p>
          <a:p xmlns:a="http://schemas.openxmlformats.org/drawingml/2006/main">
            <a:r>
              <a:t>Finux Labs Supplier Cost Explorer, live alpha inspected October 31, 2026. https://sourcing-alpha.connextium.xyz/#workspace ; Calculation source https://github.com/SmartFinuxLabs/SupplierCostExplorer/blob/main/dist/model.mjs</a:t>
            </a:r>
          </a:p>
          <a:p xmlns:a="http://schemas.openxmlformats.org/drawingml/2006/main">
            <a:r>
              <a:t/>
            </a:r>
          </a:p>
          <a:p xmlns:a="http://schemas.openxmlformats.org/drawingml/2006/main">
            <a:r>
              <a:t>Finux Labs Finance Decision Intelligence, guest sample workspace inspected October 31, 2026. https://fdi-alpha.connextium.xyz/guest ; Implementation source https://github.com/SmartFinuxLabs/FinanceDecisionIntelligence/blob/main/app/finance-workspace.tsx</a:t>
            </a:r>
          </a:p>
          <a:p xmlns:a="http://schemas.openxmlformats.org/drawingml/2006/main">
            <a:r>
              <a:t/>
            </a:r>
          </a:p>
          <a:p xmlns:a="http://schemas.openxmlformats.org/drawingml/2006/main">
            <a:r>
              <a:t>Revision: source-linked inputs and buyer/supplier mandates feed the two agents. Agents negotiate within authorized limits while the existing deterministic cost model checks scenarios. Initial agreements return to humans for detailed review and approval before any award or commitment. Approved terms can then support finance scenarios and future ERP exports. Production agent services, supplier connectivity, approval storage and the shared finance connection remain proposed architecture.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Founder background is user-provided: Ju He (Terence), based in Richmond, British Columbia, has more than ten years of application development and enterprise integration experience across financial services and e-commerce, including roles at CIBC, Central 1, ADESA/Kars Global and BMO. Technical experience includes Java/Spring, Python, TypeScript/React, enterprise messaging, data analysis and cloud/container platforms. This supports building finance-aware procurement systems, but is not a claim of prior procurement department leadership or established sales relationships. The plan assumes a founder-led team, one core engineer with hiring paced to cash and specialist procurement support. Procurement advisor recruitment and customer validation remain milestones. Timing, pilot counts and revenue are targets, not achieved results.</a:t>
            </a:r>
          </a:p>
          <a:p xmlns:a="http://schemas.openxmlformats.org/drawingml/2006/main">
            <a:r>
              <a:t/>
            </a:r>
          </a:p>
          <a:p xmlns:a="http://schemas.openxmlformats.org/drawingml/2006/main">
            <a:r>
              <a:t>Sources and assumptions</a:t>
            </a:r>
          </a:p>
          <a:p xmlns:a="http://schemas.openxmlformats.org/drawingml/2006/main">
            <a:r>
              <a:t/>
            </a:r>
          </a:p>
          <a:p xmlns:a="http://schemas.openxmlformats.org/drawingml/2006/main">
            <a:r>
              <a:t/>
            </a:r>
          </a:p>
          <a:p xmlns:a="http://schemas.openxmlformats.org/drawingml/2006/main">
            <a:r>
              <a:t>Revision: months 7–12 now target a prototype of Buyer Procuring Agent and Supplier Agent negotiation with preliminary agreements and human review. Recruitment of participating suppliers, evaluation of agent compliance with mandates and cost per approved transaction are milestones. These are planned capabilities, not delivered functionality.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C$550,000 target and allocation are approved planning instructions from the founder, not committed investment. Allocation: founder compensation, AI engineering and integration development C$330,000; procurement expertise and pilot delivery C$45,000; cloud, AI and development tools C$30,000; customer acquisition and partnerships C$50,000; legal, accounting, privacy and security C$25,000; contingency C$70,000. Total C$550,000. Dividing by eighteen months gives C$30,555.56 monthly including contingency, displayed as approximately C$30,600. This assumes a lean founder-led delivery model with one core engineer and specialist contractors, rather than a fully staffed department. Revenue and government support are excluded from base runway. NRC IRAP eligibility depends on incorporation, Canadian operations, technical project merit and commercial capacity. SR&amp;ED requires eligible technological advancement and systematic investigation; ordinary AI use does not automatically qualify. No grant award, tax refund, investor terms, valuation or equity percentage is represented as secured. The funding is intended to deliver a pilot-ready AI assistant, three paid Canadian pilots and initial recurring revenue, all targets.</a:t>
            </a:r>
          </a:p>
          <a:p xmlns:a="http://schemas.openxmlformats.org/drawingml/2006/main">
            <a:r>
              <a:t/>
            </a:r>
          </a:p>
          <a:p xmlns:a="http://schemas.openxmlformats.org/drawingml/2006/main">
            <a:r>
              <a:t>Sources and assumptions</a:t>
            </a:r>
          </a:p>
          <a:p xmlns:a="http://schemas.openxmlformats.org/drawingml/2006/main">
            <a:r>
              <a:t>NRC IRAP, Financial support for technology innovation. https://cnrc.canada.ca/en/support-technology-innovation/financial-support-technology-innovation</a:t>
            </a:r>
          </a:p>
          <a:p xmlns:a="http://schemas.openxmlformats.org/drawingml/2006/main">
            <a:r>
              <a:t/>
            </a:r>
          </a:p>
          <a:p xmlns:a="http://schemas.openxmlformats.org/drawingml/2006/main">
            <a:r>
              <a:t>CRA, What work is eligible for SR&amp;ED. https://www.canada.ca/en/revenue-agency/services/scientific-research-experimental-development-tax-incentive-program/sred-eligibility.html</a:t>
            </a:r>
          </a:p>
          <a:p xmlns:a="http://schemas.openxmlformats.org/drawingml/2006/main">
            <a:r>
              <a:t/>
            </a:r>
          </a:p>
          <a:p xmlns:a="http://schemas.openxmlformats.org/drawingml/2006/main">
            <a:r>
              <a:t>Revision: the C$550,000 ask and budget allocations remain unchanged. The product scope now explicitly includes Buyer Procuring Agent and Supplier Agent negotiation, preliminary agreements and a human review/approval step. Pricing hypotheses are C$1,200 per eight-week pilot and C$1,500 per year or C$150 per month, with transaction-count/value fee options. The base runway still excludes unapproved grants and forecast customer revenue.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5a8eb97fa3a14795"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c4ee7e7ed69747b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63ae6f0772e84160"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429f15daae4b4840"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f4cb21032d434a87"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529482b405514c1d"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C090D63-A88F-4D32-8D4E-0FE2A0BDA3E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8A4D5D5-0394-4F2C-8A4D-91FC81BE31E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21E1A5E-71A5-4873-9F2E-A36609FA8FB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18C3B1C-84D2-4F95-A498-27D16DE71DB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24B0E00-61CA-4DC9-BA51-DD2D9B2128D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175C56A-2403-4F15-A945-111F00E94F3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F0346CE-F9D1-4E0E-ADF7-8A91A1451AD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2640706-CC03-4982-B18E-9D51C68CC25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0B1FE59-0F3F-476A-A8E4-04FA81AE135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6BF2E8-A9C6-4EB6-AA58-6C37593996D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18b79e939a6e4ce3" Type="http://schemas.openxmlformats.org/officeDocument/2006/relationships/slideLayout" Target="../slideLayouts/slideLayout2.xml"/><Relationship Id="R1e1e62d4b6f34fa6" Type="http://schemas.openxmlformats.org/officeDocument/2006/relationships/slideLayout" Target="../slideLayouts/slideLayout3.xml"/><Relationship Id="R520e6c2f03e84bea" Type="http://schemas.openxmlformats.org/officeDocument/2006/relationships/slideLayout" Target="../slideLayouts/slideLayout5.xml"/><Relationship Id="R98b543bbde2c46ca" Type="http://schemas.openxmlformats.org/officeDocument/2006/relationships/slideLayout" Target="../slideLayouts/slideLayout4.xml"/><Relationship Id="Rc120f020daa34f59" Type="http://schemas.openxmlformats.org/officeDocument/2006/relationships/slideLayout" Target="../slideLayouts/slideLayout1.xml"/><Relationship Id="Re90a6662ef9f45f0" Type="http://schemas.openxmlformats.org/officeDocument/2006/relationships/slideLayout" Target="../slideLayouts/slideLayout6.xml"/><Relationship Id="Refc38898062f403f" Type="http://schemas.openxmlformats.org/officeDocument/2006/relationships/theme" Target="theme/theme2.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120f020daa34f59"/>
    <p:sldLayoutId xmlns:r="http://schemas.openxmlformats.org/officeDocument/2006/relationships" id="2147483650" r:id="R18b79e939a6e4ce3"/>
    <p:sldLayoutId xmlns:r="http://schemas.openxmlformats.org/officeDocument/2006/relationships" id="2147483651" r:id="R1e1e62d4b6f34fa6"/>
    <p:sldLayoutId xmlns:r="http://schemas.openxmlformats.org/officeDocument/2006/relationships" id="2147483652" r:id="R98b543bbde2c46ca"/>
    <p:sldLayoutId xmlns:r="http://schemas.openxmlformats.org/officeDocument/2006/relationships" id="2147483653" r:id="R520e6c2f03e84bea"/>
    <p:sldLayoutId xmlns:r="http://schemas.openxmlformats.org/officeDocument/2006/relationships" id="2147483654" r:id="Re90a6662ef9f45f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01f74d848e3a4392" Type="http://schemas.openxmlformats.org/officeDocument/2006/relationships/notesSlide" Target="../notesSlides/notesSlide1.xml"/><Relationship Id="R087515a07efe4e3c" Type="http://schemas.openxmlformats.org/officeDocument/2006/relationships/image" Target="../media/image.png"/><Relationship Id="Rfa8f2f60de91412c"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3378f74807564c08" Type="http://schemas.openxmlformats.org/officeDocument/2006/relationships/notesSlide" Target="../notesSlides/notesSlide2.xml"/><Relationship Id="R79c682a0fdeb41f6" Type="http://schemas.openxmlformats.org/officeDocument/2006/relationships/image" Target="../media/image2.png"/><Relationship Id="R7c558daa797a49a2"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308674c00ef04f47" Type="http://schemas.openxmlformats.org/officeDocument/2006/relationships/slideLayout" Target="../slideLayouts/slideLayout6.xml"/><Relationship Id="R606b261c0f0448a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82512b54c4b944ba" Type="http://schemas.openxmlformats.org/officeDocument/2006/relationships/slideLayout" Target="../slideLayouts/slideLayout6.xml"/><Relationship Id="Rfedf63cfb9c8471a"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190fa9d6ce4e467e" Type="http://schemas.openxmlformats.org/officeDocument/2006/relationships/slideLayout" Target="../slideLayouts/slideLayout6.xml"/><Relationship Id="R3451d50474d7426d" Type="http://schemas.openxmlformats.org/officeDocument/2006/relationships/notesSlide" Target="../notesSlides/notesSlide5.xml"/><Relationship Id="R5ebd4ff9cc654d8b" Type="http://schemas.openxmlformats.org/officeDocument/2006/relationships/hyperlink" Target="https://sourcing-alpha.connextium.xyz/" TargetMode="External"/><Relationship Id="R631ba73f4ce34583" Type="http://schemas.openxmlformats.org/officeDocument/2006/relationships/image" Target="../media/image.jpeg"/></Relationships>
</file>

<file path=ppt/slides/_rels/slide6.xml.rels><?xml version='1.0' encoding='UTF-8' standalone='yes'?>
<Relationships xmlns="http://schemas.openxmlformats.org/package/2006/relationships"><Relationship Id="R31a8bf71f6f643e8" Type="http://schemas.openxmlformats.org/officeDocument/2006/relationships/chart" Target="charts/chart1.xml"/><Relationship Id="R92fd049d5ead4fe2" Type="http://schemas.openxmlformats.org/officeDocument/2006/relationships/notesSlide" Target="../notesSlides/notesSlide6.xml"/><Relationship Id="Rc1d897a0bf1e4297"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04276489fc534a2d" Type="http://schemas.openxmlformats.org/officeDocument/2006/relationships/hyperlink" Target="https://fdi-alpha.connextium.xyz/" TargetMode="External"/><Relationship Id="R3403e3d8c0e24927" Type="http://schemas.openxmlformats.org/officeDocument/2006/relationships/slideLayout" Target="../slideLayouts/slideLayout6.xml"/><Relationship Id="Ra617466ea9da44e4" Type="http://schemas.openxmlformats.org/officeDocument/2006/relationships/image" Target="../media/image2.jpeg"/><Relationship Id="Rf648319611744b6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2bda71d3d2bb4500" Type="http://schemas.openxmlformats.org/officeDocument/2006/relationships/image" Target="../media/finux-agent-human-icons-v5.png"/><Relationship Id="R3089ddaa85aa46f4" Type="http://schemas.openxmlformats.org/officeDocument/2006/relationships/image" Target="../media/finux-agent-human-icons-v5.png"/><Relationship Id="R3385cdd531dd42de" Type="http://schemas.openxmlformats.org/officeDocument/2006/relationships/image" Target="../media/finux-agent-human-icons-v5.png"/><Relationship Id="R6e898405683b4767" Type="http://schemas.openxmlformats.org/officeDocument/2006/relationships/image" Target="../media/finux-agent-human-icons-v5.png"/><Relationship Id="Ra98fcd2620994bbf" Type="http://schemas.openxmlformats.org/officeDocument/2006/relationships/slideLayout" Target="../slideLayouts/slideLayout6.xml"/><Relationship Id="Re2b98fea1cc64f2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743da214feb1414b" Type="http://schemas.openxmlformats.org/officeDocument/2006/relationships/notesSlide" Target="../notesSlides/notesSlide9.xml"/><Relationship Id="R879a993612014302"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b6f01f72bdf344af" Type="http://schemas.openxmlformats.org/officeDocument/2006/relationships/slideLayout" Target="../slideLayouts/slideLayout6.xml"/><Relationship Id="Red1b7d93e2bb4241"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419c3b18150347c4" Type="http://schemas.openxmlformats.org/officeDocument/2006/relationships/notesSlide" Target="../notesSlides/notesSlide11.xml"/><Relationship Id="R5cbc3776b6d944a0"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615e4f65fdfa43c8" Type="http://schemas.openxmlformats.org/officeDocument/2006/relationships/slideLayout" Target="../slideLayouts/slideLayout6.xml"/><Relationship Id="Re60a495d1127483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18a9f9f695924e08" Type="http://schemas.openxmlformats.org/officeDocument/2006/relationships/slideLayout" Target="../slideLayouts/slideLayout6.xml"/><Relationship Id="R753ebe65a85841a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2a6cf4480a8745ae" Type="http://schemas.openxmlformats.org/officeDocument/2006/relationships/notesSlide" Target="../notesSlides/notesSlide14.xml"/><Relationship Id="Rf56aa21fc33e45fc" Type="http://schemas.openxmlformats.org/officeDocument/2006/relationships/slideLayout" Target="../slideLayouts/slideLayout6.xml"/><Relationship Id="rId3" Type="http://schemas.openxmlformats.org/officeDocument/2006/relationships/image" Target="../media/image1.png"/><Relationship Id="rId4" Type="http://schemas.openxmlformats.org/officeDocument/2006/relationships/hyperlink" Target="https://finuxlabs.github.io/publish/pitch-agentic-procurement/" TargetMode="External"/></Relationships>
</file>

<file path=ppt/slides/_rels/slide15.xml.rels><?xml version='1.0' encoding='UTF-8' standalone='yes'?>
<Relationships xmlns="http://schemas.openxmlformats.org/package/2006/relationships"><Relationship Id="R47dea4380d5d4e94" Type="http://schemas.openxmlformats.org/officeDocument/2006/relationships/notesSlide" Target="../notesSlides/notesSlide15.xml"/><Relationship Id="Rbe487edecedd4295"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 Id="rId3" Type="http://schemas.openxmlformats.org/officeDocument/2006/relationships/hyperlink" Target="https://aisummit-vancouver2026.connextium.xyz/" TargetMode="External"/><Relationship Id="rId4" Type="http://schemas.openxmlformats.org/officeDocument/2006/relationships/hyperlink" Target="https://procurement-lead.ca/" TargetMode="External"/></Relationships>
</file>

<file path=ppt/slides/charts/_rels/chart1.xml.rels><?xml version='1.0' encoding='UTF-8' standalone='yes'?>
<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stacked"/>
        <c:varyColors val="0"/>
        <c:ser>
          <c:idx val="0"/>
          <c:order val="0"/>
          <c:tx>
            <c:v>Material</c:v>
          </c:tx>
          <c:spPr>
            <a:solidFill xmlns:a="http://schemas.openxmlformats.org/drawingml/2006/main">
              <a:srgbClr val="7357FF"/>
            </a:solidFill>
          </c:spPr>
          <c:invertIfNegative val="0"/>
          <c:cat>
            <c:strRef>
              <c:f>'Chart Data'!$A$2:$A$4</c:f>
              <c:strCache>
                <c:ptCount val="3"/>
                <c:pt idx="0">
                  <c:v>Supplier 1</c:v>
                </c:pt>
                <c:pt idx="1">
                  <c:v>Supplier 2</c:v>
                </c:pt>
                <c:pt idx="2">
                  <c:v>Supplier 3</c:v>
                </c:pt>
              </c:strCache>
            </c:strRef>
          </c:cat>
          <c:val>
            <c:numRef>
              <c:f>'Chart Data'!$B$2:$B$4</c:f>
              <c:numCache>
                <c:formatCode>$0,"k"</c:formatCode>
                <c:ptCount val="3"/>
                <c:pt idx="0">
                  <c:v>78000</c:v>
                </c:pt>
                <c:pt idx="1">
                  <c:v>61152</c:v>
                </c:pt>
                <c:pt idx="2">
                  <c:v>68640</c:v>
                </c:pt>
              </c:numCache>
            </c:numRef>
          </c:val>
        </c:ser>
        <c:ser>
          <c:idx val="1"/>
          <c:order val="1"/>
          <c:tx>
            <c:v>Transport</c:v>
          </c:tx>
          <c:spPr>
            <a:solidFill xmlns:a="http://schemas.openxmlformats.org/drawingml/2006/main">
              <a:srgbClr val="52E0C4"/>
            </a:solidFill>
          </c:spPr>
          <c:invertIfNegative val="0"/>
          <c:cat>
            <c:strRef>
              <c:f>'Chart Data'!$C$2:$C$4</c:f>
              <c:strCache>
                <c:ptCount val="3"/>
                <c:pt idx="0">
                  <c:v>Supplier 1</c:v>
                </c:pt>
                <c:pt idx="1">
                  <c:v>Supplier 2</c:v>
                </c:pt>
                <c:pt idx="2">
                  <c:v>Supplier 3</c:v>
                </c:pt>
              </c:strCache>
            </c:strRef>
          </c:cat>
          <c:val>
            <c:numRef>
              <c:f>'Chart Data'!$D$2:$D$4</c:f>
              <c:numCache>
                <c:formatCode>$0,"k"</c:formatCode>
                <c:ptCount val="3"/>
                <c:pt idx="0">
                  <c:v>45240</c:v>
                </c:pt>
                <c:pt idx="1">
                  <c:v>34320</c:v>
                </c:pt>
                <c:pt idx="2">
                  <c:v>45240</c:v>
                </c:pt>
              </c:numCache>
            </c:numRef>
          </c:val>
        </c:ser>
        <c:ser>
          <c:idx val="2"/>
          <c:order val="2"/>
          <c:tx>
            <c:v>Ordering</c:v>
          </c:tx>
          <c:spPr>
            <a:solidFill xmlns:a="http://schemas.openxmlformats.org/drawingml/2006/main">
              <a:srgbClr val="59BFFF"/>
            </a:solidFill>
          </c:spPr>
          <c:invertIfNegative val="0"/>
          <c:cat>
            <c:strRef>
              <c:f>'Chart Data'!$E$2:$E$4</c:f>
              <c:strCache>
                <c:ptCount val="3"/>
                <c:pt idx="0">
                  <c:v>Supplier 1</c:v>
                </c:pt>
                <c:pt idx="1">
                  <c:v>Supplier 2</c:v>
                </c:pt>
                <c:pt idx="2">
                  <c:v>Supplier 3</c:v>
                </c:pt>
              </c:strCache>
            </c:strRef>
          </c:cat>
          <c:val>
            <c:numRef>
              <c:f>'Chart Data'!$F$2:$F$4</c:f>
              <c:numCache>
                <c:formatCode>$0,"k"</c:formatCode>
                <c:ptCount val="3"/>
                <c:pt idx="0">
                  <c:v>3900</c:v>
                </c:pt>
                <c:pt idx="1">
                  <c:v>936</c:v>
                </c:pt>
                <c:pt idx="2">
                  <c:v>2600</c:v>
                </c:pt>
              </c:numCache>
            </c:numRef>
          </c:val>
        </c:ser>
        <c:ser>
          <c:idx val="3"/>
          <c:order val="3"/>
          <c:tx>
            <c:v>Cycle carrying</c:v>
          </c:tx>
          <c:spPr>
            <a:solidFill xmlns:a="http://schemas.openxmlformats.org/drawingml/2006/main">
              <a:srgbClr val="F1B766"/>
            </a:solidFill>
          </c:spPr>
          <c:invertIfNegative val="0"/>
          <c:cat>
            <c:strRef>
              <c:f>'Chart Data'!$G$2:$G$4</c:f>
              <c:strCache>
                <c:ptCount val="3"/>
                <c:pt idx="0">
                  <c:v>Supplier 1</c:v>
                </c:pt>
                <c:pt idx="1">
                  <c:v>Supplier 2</c:v>
                </c:pt>
                <c:pt idx="2">
                  <c:v>Supplier 3</c:v>
                </c:pt>
              </c:strCache>
            </c:strRef>
          </c:cat>
          <c:val>
            <c:numRef>
              <c:f>'Chart Data'!$H$2:$H$4</c:f>
              <c:numCache>
                <c:formatCode>$0,"k"</c:formatCode>
                <c:ptCount val="3"/>
                <c:pt idx="0">
                  <c:v>330</c:v>
                </c:pt>
                <c:pt idx="1">
                  <c:v>1078</c:v>
                </c:pt>
                <c:pt idx="2">
                  <c:v>435.6</c:v>
                </c:pt>
              </c:numCache>
            </c:numRef>
          </c:val>
        </c:ser>
        <c:ser>
          <c:idx val="4"/>
          <c:order val="4"/>
          <c:tx>
            <c:v>Safety stock</c:v>
          </c:tx>
          <c:spPr>
            <a:solidFill xmlns:a="http://schemas.openxmlformats.org/drawingml/2006/main">
              <a:srgbClr val="B19BFF"/>
            </a:solidFill>
          </c:spPr>
          <c:invertIfNegative val="0"/>
          <c:cat>
            <c:strRef>
              <c:f>'Chart Data'!$I$2:$I$4</c:f>
              <c:strCache>
                <c:ptCount val="3"/>
                <c:pt idx="0">
                  <c:v>Supplier 1</c:v>
                </c:pt>
                <c:pt idx="1">
                  <c:v>Supplier 2</c:v>
                </c:pt>
                <c:pt idx="2">
                  <c:v>Supplier 3</c:v>
                </c:pt>
              </c:strCache>
            </c:strRef>
          </c:cat>
          <c:val>
            <c:numRef>
              <c:f>'Chart Data'!$J$2:$J$4</c:f>
              <c:numCache>
                <c:formatCode>$0,"k"</c:formatCode>
                <c:ptCount val="3"/>
                <c:pt idx="0">
                  <c:v>557.7</c:v>
                </c:pt>
                <c:pt idx="1">
                  <c:v>1290.5816</c:v>
                </c:pt>
                <c:pt idx="2">
                  <c:v>968.726</c:v>
                </c:pt>
              </c:numCache>
            </c:numRef>
          </c:val>
        </c:ser>
        <c:dLbls>
          <c:txPr>
            <a:bodyPr xmlns:a="http://schemas.openxmlformats.org/drawingml/2006/main" anchorCtr="1"/>
            <a:lstStyle xmlns:a="http://schemas.openxmlformats.org/drawingml/2006/main"/>
            <a:p xmlns:a="http://schemas.openxmlformats.org/drawingml/2006/main">
              <a:pPr>
                <a:defRPr>
                  <a:latin typeface="DejaVu Sans"/>
                  <a:ea typeface="DejaVu Sans"/>
                  <a:cs typeface="DejaVu Sans"/>
                </a:defRPr>
              </a:pPr>
            </a:p>
          </c:txPr>
          <c:showLegendKey val="0"/>
          <c:showVal val="0"/>
          <c:showCatName val="0"/>
          <c:showSerName val="0"/>
          <c:showPercent val="0"/>
          <c:showBubbleSize val="0"/>
          <c:showLeaderLines val="0"/>
        </c:dLbls>
        <c:gapWidth val="95"/>
        <c:overlap val="100"/>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500">
                <a:solidFill>
                  <a:srgbClr val="171C3D"/>
                </a:solidFill>
                <a:latin typeface="DejaVu Sans"/>
                <a:ea typeface="DejaVu Sans"/>
                <a:cs typeface="DejaVu Sans"/>
              </a:defRPr>
            </a:pPr>
          </a:p>
        </c:txPr>
        <c:crossAx val="48672768"/>
      </c:catAx>
      <c:valAx>
        <c:axId val="48672768"/>
        <c:scaling>
          <c:orientation val="minMax"/>
          <c:max val="140000"/>
          <c:min val="0"/>
        </c:scaling>
        <c:delete val="0"/>
        <c:axPos val="b"/>
        <c:majorGridlines>
          <c:spPr>
            <a:ln xmlns:a="http://schemas.openxmlformats.org/drawingml/2006/main" w="5715">
              <a:solidFill>
                <a:srgbClr val="DCE0F0"/>
              </a:solidFill>
              <a:prstDash val="solid"/>
            </a:ln>
          </c:spPr>
        </c:majorGridlines>
        <c:numFmt formatCode="$0,&quot;k&quot;"/>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200">
                <a:solidFill>
                  <a:srgbClr val="69728D"/>
                </a:solidFill>
                <a:latin typeface="DejaVu Sans"/>
                <a:ea typeface="DejaVu Sans"/>
                <a:cs typeface="DejaVu Sans"/>
              </a:defRPr>
            </a:pPr>
          </a:p>
        </c:txPr>
        <c:crossAx val="48650112"/>
        <c:crossBetween val="between"/>
        <c:majorUnit val="35000"/>
      </c:valAx>
      <c:spPr>
        <a:noFill xmlns:a="http://schemas.openxmlformats.org/drawingml/2006/main"/>
        <a:ln xmlns:a="http://schemas.openxmlformats.org/drawingml/2006/main" w="0">
          <a:noFill/>
          <a:prstDash val="solid"/>
        </a:ln>
      </c:spPr>
    </c:plotArea>
    <c:legend>
      <c:legendPos val="b"/>
      <c:overlay val="0"/>
      <c:txPr>
        <a:bodyPr xmlns:a="http://schemas.openxmlformats.org/drawingml/2006/main" anchorCtr="1"/>
        <a:lstStyle xmlns:a="http://schemas.openxmlformats.org/drawingml/2006/main"/>
        <a:p xmlns:a="http://schemas.openxmlformats.org/drawingml/2006/main">
          <a:pPr>
            <a:defRPr sz="1125">
              <a:solidFill>
                <a:srgbClr val="4B526F"/>
              </a:solidFill>
              <a:latin typeface="DejaVu Sans"/>
              <a:ea typeface="DejaVu Sans"/>
              <a:cs typeface="DejaVu Sans"/>
            </a:defRPr>
          </a:pPr>
        </a:p>
      </c:txPr>
    </c:legend>
    <c:plotVisOnly val="1"/>
  </c:chart>
  <c:spPr>
    <a:noFill xmlns:a="http://schemas.openxmlformats.org/drawingml/2006/main"/>
    <a:ln xmlns:a="http://schemas.openxmlformats.org/drawingml/2006/main" w="0">
      <a:noFill/>
      <a:prstDash val="solid"/>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142B"/>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3CA4C724-3117-4839-985D-04E5358AF044}"/>
              </a:ext>
            </a:extLst>
          </p:cNvPr>
          <p:cNvPicPr>
            <a:picLocks xmlns:a="http://schemas.openxmlformats.org/drawingml/2006/main" noChangeAspect="1"/>
          </p:cNvPicPr>
          <p:nvPr/>
        </p:nvPicPr>
        <p:blipFill>
          <a:blip xmlns:r="http://schemas.openxmlformats.org/officeDocument/2006/relationships" xmlns:a="http://schemas.openxmlformats.org/drawingml/2006/main" r:embed="R087515a07efe4e3c"/>
          <a:srcRect xmlns:a="http://schemas.openxmlformats.org/drawingml/2006/main" l="0" t="27" r="0" b="27"/>
          <a:stretch xmlns:a="http://schemas.openxmlformats.org/drawingml/2006/main">
            <a:fillRect l="0" t="0" r="0" b="0"/>
          </a:stretch>
        </p:blipFill>
        <p:spPr>
          <a:xfrm xmlns:a="http://schemas.openxmlformats.org/drawingml/2006/main" flipH="0" flipV="0">
            <a:off x="-502920" y="0"/>
            <a:ext cx="12691872" cy="6858000"/>
          </a:xfrm>
          <a:prstGeom xmlns:a="http://schemas.openxmlformats.org/drawingml/2006/main" prst="rect">
            <a:avLst/>
          </a:prstGeom>
        </p:spPr>
      </p:pic>
      <p:sp>
        <p:nvSpPr>
          <p:cNvPr id="2" name="cover-brand">
            <a:extLst xmlns:a="http://schemas.openxmlformats.org/drawingml/2006/main">
              <a:ext uri="{FF2B5EF4-FFF2-40B4-BE49-F238E27FC236}">
                <a16:creationId xmlns:a16="http://schemas.microsoft.com/office/drawing/2014/main" id="{A7D98743-15B5-4B28-B0B1-2AC69345A9F1}"/>
              </a:ext>
            </a:extLst>
          </p:cNvPr>
          <p:cNvSpPr>
            <a:spLocks xmlns:a="http://schemas.openxmlformats.org/drawingml/2006/main" noGrp="1"/>
          </p:cNvSpPr>
          <p:nvPr/>
        </p:nvSpPr>
        <p:spPr>
          <a:xfrm xmlns:a="http://schemas.openxmlformats.org/drawingml/2006/main">
            <a:off x="8686800" y="6263640"/>
            <a:ext cx="2926080" cy="3657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900" b="1">
                <a:solidFill>
                  <a:srgbClr val="F6F7FF"/>
                </a:solidFill>
                <a:latin typeface="DejaVu Sans"/>
                <a:ea typeface="DejaVu Sans"/>
                <a:cs typeface="DejaVu Sans"/>
              </a:defRPr>
            </a:defPPr>
            <a:lvl1pPr algn="l">
              <a:buNone/>
              <a:defRPr sz="3900" b="1">
                <a:solidFill>
                  <a:srgbClr val="F6F7FF"/>
                </a:solidFill>
                <a:latin typeface="DejaVu Sans"/>
                <a:ea typeface="DejaVu Sans"/>
                <a:cs typeface="DejaVu Sans"/>
              </a:defRPr>
            </a:lvl1pPr>
            <a:lvl2pPr algn="l">
              <a:buNone/>
              <a:defRPr sz="3900" b="1">
                <a:solidFill>
                  <a:srgbClr val="F6F7FF"/>
                </a:solidFill>
                <a:latin typeface="DejaVu Sans"/>
                <a:ea typeface="DejaVu Sans"/>
                <a:cs typeface="DejaVu Sans"/>
              </a:defRPr>
            </a:lvl2pPr>
            <a:lvl3pPr algn="l">
              <a:buNone/>
              <a:defRPr sz="3900" b="1">
                <a:solidFill>
                  <a:srgbClr val="F6F7FF"/>
                </a:solidFill>
                <a:latin typeface="DejaVu Sans"/>
                <a:ea typeface="DejaVu Sans"/>
                <a:cs typeface="DejaVu Sans"/>
              </a:defRPr>
            </a:lvl3pPr>
            <a:lvl4pPr algn="l">
              <a:buNone/>
              <a:defRPr sz="3900" b="1">
                <a:solidFill>
                  <a:srgbClr val="F6F7FF"/>
                </a:solidFill>
                <a:latin typeface="DejaVu Sans"/>
                <a:ea typeface="DejaVu Sans"/>
                <a:cs typeface="DejaVu Sans"/>
              </a:defRPr>
            </a:lvl4pPr>
            <a:lvl5pPr algn="l">
              <a:buNone/>
              <a:defRPr sz="3900" b="1">
                <a:solidFill>
                  <a:srgbClr val="F6F7FF"/>
                </a:solidFill>
                <a:latin typeface="DejaVu Sans"/>
                <a:ea typeface="DejaVu Sans"/>
                <a:cs typeface="DejaVu Sans"/>
              </a:defRPr>
            </a:lvl5pPr>
            <a:lvl6pPr algn="l">
              <a:buNone/>
              <a:defRPr sz="3900" b="1">
                <a:solidFill>
                  <a:srgbClr val="F6F7FF"/>
                </a:solidFill>
                <a:latin typeface="DejaVu Sans"/>
                <a:ea typeface="DejaVu Sans"/>
                <a:cs typeface="DejaVu Sans"/>
              </a:defRPr>
            </a:lvl6pPr>
            <a:lvl7pPr algn="l">
              <a:buNone/>
              <a:defRPr sz="3900" b="1">
                <a:solidFill>
                  <a:srgbClr val="F6F7FF"/>
                </a:solidFill>
                <a:latin typeface="DejaVu Sans"/>
                <a:ea typeface="DejaVu Sans"/>
                <a:cs typeface="DejaVu Sans"/>
              </a:defRPr>
            </a:lvl7pPr>
            <a:lvl8pPr algn="l">
              <a:buNone/>
              <a:defRPr sz="3900" b="1">
                <a:solidFill>
                  <a:srgbClr val="F6F7FF"/>
                </a:solidFill>
                <a:latin typeface="DejaVu Sans"/>
                <a:ea typeface="DejaVu Sans"/>
                <a:cs typeface="DejaVu Sans"/>
              </a:defRPr>
            </a:lvl8pPr>
            <a:lvl9pPr algn="l">
              <a:buNone/>
              <a:defRPr sz="3900" b="1">
                <a:solidFill>
                  <a:srgbClr val="F6F7FF"/>
                </a:solidFill>
                <a:latin typeface="DejaVu Sans"/>
                <a:ea typeface="DejaVu Sans"/>
                <a:cs typeface="DejaVu Sans"/>
              </a:defRPr>
            </a:lvl9pPr>
          </a:lstStyle>
          <a:p xmlns:a="http://schemas.openxmlformats.org/drawingml/2006/main">
            <a:pPr algn="r">
              <a:lnSpc>
                <a:spcPct val="112000"/>
              </a:lnSpc>
              <a:buNone/>
              <a:defRPr sz="1500" b="1">
                <a:solidFill>
                  <a:srgbClr val="CBD2EB"/>
                </a:solidFill>
                <a:latin typeface="DejaVu Sans"/>
                <a:ea typeface="DejaVu Sans"/>
                <a:cs typeface="DejaVu Sans"/>
              </a:defRPr>
            </a:pPr>
            <a:r>
              <a:t>Finux Labs</a:t>
            </a:r>
          </a:p>
        </p:txBody>
      </p:sp>
      <p:sp>
        <p:nvSpPr>
          <p:cNvPr id="3" name="cover-title">
            <a:extLst xmlns:a="http://schemas.openxmlformats.org/drawingml/2006/main">
              <a:ext uri="{FF2B5EF4-FFF2-40B4-BE49-F238E27FC236}">
                <a16:creationId xmlns:a16="http://schemas.microsoft.com/office/drawing/2014/main" id="{AAEF4E36-6A89-457E-846B-BFBBAF129257}"/>
              </a:ext>
            </a:extLst>
          </p:cNvPr>
          <p:cNvSpPr>
            <a:spLocks xmlns:a="http://schemas.openxmlformats.org/drawingml/2006/main" noGrp="1"/>
          </p:cNvSpPr>
          <p:nvPr/>
        </p:nvSpPr>
        <p:spPr>
          <a:xfrm xmlns:a="http://schemas.openxmlformats.org/drawingml/2006/main">
            <a:off x="914400" y="2240280"/>
            <a:ext cx="5381625" cy="2133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825" b="1">
                <a:solidFill>
                  <a:srgbClr val="F6F7FF"/>
                </a:solidFill>
                <a:latin typeface="DejaVu Sans"/>
                <a:ea typeface="DejaVu Sans"/>
                <a:cs typeface="DejaVu Sans"/>
              </a:defRPr>
            </a:defPPr>
            <a:lvl1pPr algn="l">
              <a:buNone/>
              <a:defRPr sz="4125" b="1">
                <a:solidFill>
                  <a:srgbClr val="F6F7FF"/>
                </a:solidFill>
                <a:latin typeface="DejaVu Sans"/>
                <a:ea typeface="DejaVu Sans"/>
                <a:cs typeface="DejaVu Sans"/>
              </a:defRPr>
            </a:lvl1pPr>
            <a:lvl2pPr algn="l">
              <a:buNone/>
              <a:defRPr sz="4125" b="1">
                <a:solidFill>
                  <a:srgbClr val="F6F7FF"/>
                </a:solidFill>
                <a:latin typeface="DejaVu Sans"/>
                <a:ea typeface="DejaVu Sans"/>
                <a:cs typeface="DejaVu Sans"/>
              </a:defRPr>
            </a:lvl2pPr>
            <a:lvl3pPr algn="l">
              <a:buNone/>
              <a:defRPr sz="4125" b="1">
                <a:solidFill>
                  <a:srgbClr val="F6F7FF"/>
                </a:solidFill>
                <a:latin typeface="DejaVu Sans"/>
                <a:ea typeface="DejaVu Sans"/>
                <a:cs typeface="DejaVu Sans"/>
              </a:defRPr>
            </a:lvl3pPr>
            <a:lvl4pPr algn="l">
              <a:buNone/>
              <a:defRPr sz="4125" b="1">
                <a:solidFill>
                  <a:srgbClr val="F6F7FF"/>
                </a:solidFill>
                <a:latin typeface="DejaVu Sans"/>
                <a:ea typeface="DejaVu Sans"/>
                <a:cs typeface="DejaVu Sans"/>
              </a:defRPr>
            </a:lvl4pPr>
            <a:lvl5pPr algn="l">
              <a:buNone/>
              <a:defRPr sz="4125" b="1">
                <a:solidFill>
                  <a:srgbClr val="F6F7FF"/>
                </a:solidFill>
                <a:latin typeface="DejaVu Sans"/>
                <a:ea typeface="DejaVu Sans"/>
                <a:cs typeface="DejaVu Sans"/>
              </a:defRPr>
            </a:lvl5pPr>
            <a:lvl6pPr algn="l">
              <a:buNone/>
              <a:defRPr sz="4125" b="1">
                <a:solidFill>
                  <a:srgbClr val="F6F7FF"/>
                </a:solidFill>
                <a:latin typeface="DejaVu Sans"/>
                <a:ea typeface="DejaVu Sans"/>
                <a:cs typeface="DejaVu Sans"/>
              </a:defRPr>
            </a:lvl6pPr>
            <a:lvl7pPr algn="l">
              <a:buNone/>
              <a:defRPr sz="4125" b="1">
                <a:solidFill>
                  <a:srgbClr val="F6F7FF"/>
                </a:solidFill>
                <a:latin typeface="DejaVu Sans"/>
                <a:ea typeface="DejaVu Sans"/>
                <a:cs typeface="DejaVu Sans"/>
              </a:defRPr>
            </a:lvl7pPr>
            <a:lvl8pPr algn="l">
              <a:buNone/>
              <a:defRPr sz="4125" b="1">
                <a:solidFill>
                  <a:srgbClr val="F6F7FF"/>
                </a:solidFill>
                <a:latin typeface="DejaVu Sans"/>
                <a:ea typeface="DejaVu Sans"/>
                <a:cs typeface="DejaVu Sans"/>
              </a:defRPr>
            </a:lvl8pPr>
            <a:lvl9pPr algn="l">
              <a:buNone/>
              <a:defRPr sz="4125" b="1">
                <a:solidFill>
                  <a:srgbClr val="F6F7FF"/>
                </a:solidFill>
                <a:latin typeface="DejaVu Sans"/>
                <a:ea typeface="DejaVu Sans"/>
                <a:cs typeface="DejaVu Sans"/>
              </a:defRPr>
            </a:lvl9pPr>
          </a:lstStyle>
          <a:p xmlns:a="http://schemas.openxmlformats.org/drawingml/2006/main">
            <a:pPr algn="l">
              <a:lnSpc>
                <a:spcPct val="112000"/>
              </a:lnSpc>
              <a:buNone/>
              <a:defRPr sz="4125" b="1">
                <a:solidFill>
                  <a:srgbClr val="F6F7FF"/>
                </a:solidFill>
                <a:latin typeface="DejaVu Sans"/>
                <a:ea typeface="DejaVu Sans"/>
                <a:cs typeface="DejaVu Sans"/>
              </a:defRPr>
            </a:pPr>
            <a:r>
              <a:rPr sz="4125" b="1">
                <a:solidFill>
                  <a:srgbClr val="F6F7FF"/>
                </a:solidFill>
                <a:latin typeface="DejaVu Sans"/>
              </a:rPr>
              <a:t>Procurement </a:t>
            </a:r>
            <a:r>
              <a:rPr sz="4125" b="1" spc="-600">
                <a:solidFill>
                  <a:srgbClr val="F6F7FF"/>
                </a:solidFill>
                <a:latin typeface="Manrope"/>
              </a:rPr>
              <a:t>a</a:t>
            </a:r>
            <a:r>
              <a:rPr sz="4125" b="1">
                <a:solidFill>
                  <a:srgbClr val="C14424"/>
                </a:solidFill>
                <a:latin typeface="Manrope"/>
              </a:rPr>
              <a:t>i</a:t>
            </a:r>
            <a:r>
              <a:rPr sz="4125" b="1">
                <a:solidFill>
                  <a:srgbClr val="F6F7FF"/>
                </a:solidFill>
                <a:latin typeface="DejaVu Sans"/>
              </a:rPr>
              <a:t>,</a:t>
            </a:r>
          </a:p>
          <a:p xmlns:a="http://schemas.openxmlformats.org/drawingml/2006/main">
            <a:pPr>
              <a:defRPr sz="4125" b="1">
                <a:solidFill>
                  <a:srgbClr val="F6F7FF"/>
                </a:solidFill>
                <a:latin typeface="DejaVu Sans"/>
              </a:defRPr>
            </a:pPr>
            <a:r>
              <a:t>Agentic Negotiator</a:t>
            </a:r>
          </a:p>
        </p:txBody>
      </p:sp>
      <p:sp>
        <p:nvSpPr>
          <p:cNvPr id="4" name="cover-description">
            <a:extLst xmlns:a="http://schemas.openxmlformats.org/drawingml/2006/main">
              <a:ext uri="{FF2B5EF4-FFF2-40B4-BE49-F238E27FC236}">
                <a16:creationId xmlns:a16="http://schemas.microsoft.com/office/drawing/2014/main" id="{6E41F675-1EAD-438A-B95D-FCE9B5F91BCF}"/>
              </a:ext>
            </a:extLst>
          </p:cNvPr>
          <p:cNvSpPr>
            <a:spLocks xmlns:a="http://schemas.openxmlformats.org/drawingml/2006/main" noGrp="1"/>
          </p:cNvSpPr>
          <p:nvPr/>
        </p:nvSpPr>
        <p:spPr>
          <a:xfrm xmlns:a="http://schemas.openxmlformats.org/drawingml/2006/main">
            <a:off x="914400" y="4617720"/>
            <a:ext cx="47625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0">
                <a:solidFill>
                  <a:srgbClr val="CBD2EB"/>
                </a:solidFill>
                <a:latin typeface="DejaVu Sans"/>
                <a:ea typeface="DejaVu Sans"/>
                <a:cs typeface="DejaVu Sans"/>
              </a:defRPr>
            </a:defPPr>
            <a:lvl1pPr algn="l">
              <a:buNone/>
              <a:defRPr sz="2025" b="0">
                <a:solidFill>
                  <a:srgbClr val="CBD2EB"/>
                </a:solidFill>
                <a:latin typeface="DejaVu Sans"/>
                <a:ea typeface="DejaVu Sans"/>
                <a:cs typeface="DejaVu Sans"/>
              </a:defRPr>
            </a:lvl1pPr>
            <a:lvl2pPr algn="l">
              <a:buNone/>
              <a:defRPr sz="2025" b="0">
                <a:solidFill>
                  <a:srgbClr val="CBD2EB"/>
                </a:solidFill>
                <a:latin typeface="DejaVu Sans"/>
                <a:ea typeface="DejaVu Sans"/>
                <a:cs typeface="DejaVu Sans"/>
              </a:defRPr>
            </a:lvl2pPr>
            <a:lvl3pPr algn="l">
              <a:buNone/>
              <a:defRPr sz="2025" b="0">
                <a:solidFill>
                  <a:srgbClr val="CBD2EB"/>
                </a:solidFill>
                <a:latin typeface="DejaVu Sans"/>
                <a:ea typeface="DejaVu Sans"/>
                <a:cs typeface="DejaVu Sans"/>
              </a:defRPr>
            </a:lvl3pPr>
            <a:lvl4pPr algn="l">
              <a:buNone/>
              <a:defRPr sz="2025" b="0">
                <a:solidFill>
                  <a:srgbClr val="CBD2EB"/>
                </a:solidFill>
                <a:latin typeface="DejaVu Sans"/>
                <a:ea typeface="DejaVu Sans"/>
                <a:cs typeface="DejaVu Sans"/>
              </a:defRPr>
            </a:lvl4pPr>
            <a:lvl5pPr algn="l">
              <a:buNone/>
              <a:defRPr sz="2025" b="0">
                <a:solidFill>
                  <a:srgbClr val="CBD2EB"/>
                </a:solidFill>
                <a:latin typeface="DejaVu Sans"/>
                <a:ea typeface="DejaVu Sans"/>
                <a:cs typeface="DejaVu Sans"/>
              </a:defRPr>
            </a:lvl5pPr>
            <a:lvl6pPr algn="l">
              <a:buNone/>
              <a:defRPr sz="2025" b="0">
                <a:solidFill>
                  <a:srgbClr val="CBD2EB"/>
                </a:solidFill>
                <a:latin typeface="DejaVu Sans"/>
                <a:ea typeface="DejaVu Sans"/>
                <a:cs typeface="DejaVu Sans"/>
              </a:defRPr>
            </a:lvl6pPr>
            <a:lvl7pPr algn="l">
              <a:buNone/>
              <a:defRPr sz="2025" b="0">
                <a:solidFill>
                  <a:srgbClr val="CBD2EB"/>
                </a:solidFill>
                <a:latin typeface="DejaVu Sans"/>
                <a:ea typeface="DejaVu Sans"/>
                <a:cs typeface="DejaVu Sans"/>
              </a:defRPr>
            </a:lvl7pPr>
            <a:lvl8pPr algn="l">
              <a:buNone/>
              <a:defRPr sz="2025" b="0">
                <a:solidFill>
                  <a:srgbClr val="CBD2EB"/>
                </a:solidFill>
                <a:latin typeface="DejaVu Sans"/>
                <a:ea typeface="DejaVu Sans"/>
                <a:cs typeface="DejaVu Sans"/>
              </a:defRPr>
            </a:lvl8pPr>
            <a:lvl9pPr algn="l">
              <a:buNone/>
              <a:defRPr sz="2025" b="0">
                <a:solidFill>
                  <a:srgbClr val="CBD2EB"/>
                </a:solidFill>
                <a:latin typeface="DejaVu Sans"/>
                <a:ea typeface="DejaVu Sans"/>
                <a:cs typeface="DejaVu Sans"/>
              </a:defRPr>
            </a:lvl9pPr>
          </a:lstStyle>
          <a:p xmlns:a="http://schemas.openxmlformats.org/drawingml/2006/main">
            <a:pPr algn="l">
              <a:lnSpc>
                <a:spcPct val="112000"/>
              </a:lnSpc>
              <a:buNone/>
              <a:defRPr sz="2025" b="0">
                <a:solidFill>
                  <a:srgbClr val="CBD2EB"/>
                </a:solidFill>
                <a:latin typeface="DejaVu Sans"/>
                <a:ea typeface="DejaVu Sans"/>
                <a:cs typeface="DejaVu Sans"/>
              </a:defRPr>
            </a:pPr>
            <a:r>
              <a:t>Supplier cost assessment</a:t>
            </a:r>
          </a:p>
          <a:p xmlns:a="http://schemas.openxmlformats.org/drawingml/2006/main">
            <a:pPr algn="l">
              <a:lnSpc>
                <a:spcPct val="112000"/>
              </a:lnSpc>
              <a:buNone/>
              <a:defRPr sz="2025" b="0">
                <a:solidFill>
                  <a:srgbClr val="CBD2EB"/>
                </a:solidFill>
                <a:latin typeface="DejaVu Sans"/>
                <a:ea typeface="DejaVu Sans"/>
                <a:cs typeface="DejaVu Sans"/>
              </a:defRPr>
            </a:pPr>
            <a:r>
              <a:t>and Sourcing</a:t>
            </a:r>
          </a:p>
        </p:txBody>
      </p:sp>
      <p:sp>
        <p:nvSpPr>
          <p:cNvPr id="5" name="cover-raise">
            <a:extLst xmlns:a="http://schemas.openxmlformats.org/drawingml/2006/main">
              <a:ext uri="{FF2B5EF4-FFF2-40B4-BE49-F238E27FC236}">
                <a16:creationId xmlns:a16="http://schemas.microsoft.com/office/drawing/2014/main" id="{471C7E29-FCC7-412E-9AFF-1D23FE372643}"/>
              </a:ext>
            </a:extLst>
          </p:cNvPr>
          <p:cNvSpPr>
            <a:spLocks xmlns:a="http://schemas.openxmlformats.org/drawingml/2006/main" noGrp="1"/>
          </p:cNvSpPr>
          <p:nvPr/>
        </p:nvSpPr>
        <p:spPr>
          <a:xfrm xmlns:a="http://schemas.openxmlformats.org/drawingml/2006/main">
            <a:off x="914400" y="598932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52E0C4"/>
                </a:solidFill>
                <a:latin typeface="DejaVu Sans"/>
                <a:ea typeface="DejaVu Sans"/>
                <a:cs typeface="DejaVu Sans"/>
              </a:defRPr>
            </a:defPPr>
            <a:lvl1pPr algn="l">
              <a:buNone/>
              <a:defRPr sz="1875" b="1">
                <a:solidFill>
                  <a:srgbClr val="52E0C4"/>
                </a:solidFill>
                <a:latin typeface="DejaVu Sans"/>
                <a:ea typeface="DejaVu Sans"/>
                <a:cs typeface="DejaVu Sans"/>
              </a:defRPr>
            </a:lvl1pPr>
            <a:lvl2pPr algn="l">
              <a:buNone/>
              <a:defRPr sz="1875" b="1">
                <a:solidFill>
                  <a:srgbClr val="52E0C4"/>
                </a:solidFill>
                <a:latin typeface="DejaVu Sans"/>
                <a:ea typeface="DejaVu Sans"/>
                <a:cs typeface="DejaVu Sans"/>
              </a:defRPr>
            </a:lvl2pPr>
            <a:lvl3pPr algn="l">
              <a:buNone/>
              <a:defRPr sz="1875" b="1">
                <a:solidFill>
                  <a:srgbClr val="52E0C4"/>
                </a:solidFill>
                <a:latin typeface="DejaVu Sans"/>
                <a:ea typeface="DejaVu Sans"/>
                <a:cs typeface="DejaVu Sans"/>
              </a:defRPr>
            </a:lvl3pPr>
            <a:lvl4pPr algn="l">
              <a:buNone/>
              <a:defRPr sz="1875" b="1">
                <a:solidFill>
                  <a:srgbClr val="52E0C4"/>
                </a:solidFill>
                <a:latin typeface="DejaVu Sans"/>
                <a:ea typeface="DejaVu Sans"/>
                <a:cs typeface="DejaVu Sans"/>
              </a:defRPr>
            </a:lvl4pPr>
            <a:lvl5pPr algn="l">
              <a:buNone/>
              <a:defRPr sz="1875" b="1">
                <a:solidFill>
                  <a:srgbClr val="52E0C4"/>
                </a:solidFill>
                <a:latin typeface="DejaVu Sans"/>
                <a:ea typeface="DejaVu Sans"/>
                <a:cs typeface="DejaVu Sans"/>
              </a:defRPr>
            </a:lvl5pPr>
            <a:lvl6pPr algn="l">
              <a:buNone/>
              <a:defRPr sz="1875" b="1">
                <a:solidFill>
                  <a:srgbClr val="52E0C4"/>
                </a:solidFill>
                <a:latin typeface="DejaVu Sans"/>
                <a:ea typeface="DejaVu Sans"/>
                <a:cs typeface="DejaVu Sans"/>
              </a:defRPr>
            </a:lvl6pPr>
            <a:lvl7pPr algn="l">
              <a:buNone/>
              <a:defRPr sz="1875" b="1">
                <a:solidFill>
                  <a:srgbClr val="52E0C4"/>
                </a:solidFill>
                <a:latin typeface="DejaVu Sans"/>
                <a:ea typeface="DejaVu Sans"/>
                <a:cs typeface="DejaVu Sans"/>
              </a:defRPr>
            </a:lvl7pPr>
            <a:lvl8pPr algn="l">
              <a:buNone/>
              <a:defRPr sz="1875" b="1">
                <a:solidFill>
                  <a:srgbClr val="52E0C4"/>
                </a:solidFill>
                <a:latin typeface="DejaVu Sans"/>
                <a:ea typeface="DejaVu Sans"/>
                <a:cs typeface="DejaVu Sans"/>
              </a:defRPr>
            </a:lvl8pPr>
            <a:lvl9pPr algn="l">
              <a:buNone/>
              <a:defRPr sz="1875" b="1">
                <a:solidFill>
                  <a:srgbClr val="52E0C4"/>
                </a:solidFill>
                <a:latin typeface="DejaVu Sans"/>
                <a:ea typeface="DejaVu Sans"/>
                <a:cs typeface="DejaVu Sans"/>
              </a:defRPr>
            </a:lvl9pPr>
          </a:lstStyle>
          <a:p xmlns:a="http://schemas.openxmlformats.org/drawingml/2006/main">
            <a:pPr algn="l">
              <a:lnSpc>
                <a:spcPct val="112000"/>
              </a:lnSpc>
              <a:buNone/>
              <a:defRPr sz="1875" b="1">
                <a:solidFill>
                  <a:srgbClr val="52E0C4"/>
                </a:solidFill>
                <a:latin typeface="DejaVu Sans"/>
                <a:ea typeface="DejaVu Sans"/>
                <a:cs typeface="DejaVu Sans"/>
              </a:defRPr>
            </a:pPr>
            <a:r>
              <a:rPr sz="1875" b="1">
                <a:solidFill>
                  <a:srgbClr val="52E0C4"/>
                </a:solidFill>
                <a:latin typeface="DejaVu Sans"/>
                <a:ea typeface="DejaVu Sans"/>
                <a:cs typeface="DejaVu Sans"/>
              </a:rPr>
              <a:t>C$200,000 seed</a:t>
            </a:r>
          </a:p>
        </p:txBody>
      </p:sp>
      <p:sp>
        <p:nvSpPr>
          <p:cNvPr id="6" name="cover-date">
            <a:extLst xmlns:a="http://schemas.openxmlformats.org/drawingml/2006/main">
              <a:ext uri="{FF2B5EF4-FFF2-40B4-BE49-F238E27FC236}">
                <a16:creationId xmlns:a16="http://schemas.microsoft.com/office/drawing/2014/main" id="{108965F6-827C-4629-8B25-85D401CEE611}"/>
              </a:ext>
            </a:extLst>
          </p:cNvPr>
          <p:cNvSpPr>
            <a:spLocks xmlns:a="http://schemas.openxmlformats.org/drawingml/2006/main" noGrp="1"/>
          </p:cNvSpPr>
          <p:nvPr/>
        </p:nvSpPr>
        <p:spPr>
          <a:xfrm xmlns:a="http://schemas.openxmlformats.org/drawingml/2006/main">
            <a:off x="914400" y="6446520"/>
            <a:ext cx="2857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9DA8CA"/>
                </a:solidFill>
                <a:latin typeface="DejaVu Sans"/>
                <a:ea typeface="DejaVu Sans"/>
                <a:cs typeface="DejaVu Sans"/>
              </a:defRPr>
            </a:defPPr>
            <a:lvl1pPr algn="l">
              <a:buNone/>
              <a:defRPr sz="1200" b="0">
                <a:solidFill>
                  <a:srgbClr val="9DA8CA"/>
                </a:solidFill>
                <a:latin typeface="DejaVu Sans"/>
                <a:ea typeface="DejaVu Sans"/>
                <a:cs typeface="DejaVu Sans"/>
              </a:defRPr>
            </a:lvl1pPr>
            <a:lvl2pPr algn="l">
              <a:buNone/>
              <a:defRPr sz="1200" b="0">
                <a:solidFill>
                  <a:srgbClr val="9DA8CA"/>
                </a:solidFill>
                <a:latin typeface="DejaVu Sans"/>
                <a:ea typeface="DejaVu Sans"/>
                <a:cs typeface="DejaVu Sans"/>
              </a:defRPr>
            </a:lvl2pPr>
            <a:lvl3pPr algn="l">
              <a:buNone/>
              <a:defRPr sz="1200" b="0">
                <a:solidFill>
                  <a:srgbClr val="9DA8CA"/>
                </a:solidFill>
                <a:latin typeface="DejaVu Sans"/>
                <a:ea typeface="DejaVu Sans"/>
                <a:cs typeface="DejaVu Sans"/>
              </a:defRPr>
            </a:lvl3pPr>
            <a:lvl4pPr algn="l">
              <a:buNone/>
              <a:defRPr sz="1200" b="0">
                <a:solidFill>
                  <a:srgbClr val="9DA8CA"/>
                </a:solidFill>
                <a:latin typeface="DejaVu Sans"/>
                <a:ea typeface="DejaVu Sans"/>
                <a:cs typeface="DejaVu Sans"/>
              </a:defRPr>
            </a:lvl4pPr>
            <a:lvl5pPr algn="l">
              <a:buNone/>
              <a:defRPr sz="1200" b="0">
                <a:solidFill>
                  <a:srgbClr val="9DA8CA"/>
                </a:solidFill>
                <a:latin typeface="DejaVu Sans"/>
                <a:ea typeface="DejaVu Sans"/>
                <a:cs typeface="DejaVu Sans"/>
              </a:defRPr>
            </a:lvl5pPr>
            <a:lvl6pPr algn="l">
              <a:buNone/>
              <a:defRPr sz="1200" b="0">
                <a:solidFill>
                  <a:srgbClr val="9DA8CA"/>
                </a:solidFill>
                <a:latin typeface="DejaVu Sans"/>
                <a:ea typeface="DejaVu Sans"/>
                <a:cs typeface="DejaVu Sans"/>
              </a:defRPr>
            </a:lvl6pPr>
            <a:lvl7pPr algn="l">
              <a:buNone/>
              <a:defRPr sz="1200" b="0">
                <a:solidFill>
                  <a:srgbClr val="9DA8CA"/>
                </a:solidFill>
                <a:latin typeface="DejaVu Sans"/>
                <a:ea typeface="DejaVu Sans"/>
                <a:cs typeface="DejaVu Sans"/>
              </a:defRPr>
            </a:lvl7pPr>
            <a:lvl8pPr algn="l">
              <a:buNone/>
              <a:defRPr sz="1200" b="0">
                <a:solidFill>
                  <a:srgbClr val="9DA8CA"/>
                </a:solidFill>
                <a:latin typeface="DejaVu Sans"/>
                <a:ea typeface="DejaVu Sans"/>
                <a:cs typeface="DejaVu Sans"/>
              </a:defRPr>
            </a:lvl8pPr>
            <a:lvl9pPr algn="l">
              <a:buNone/>
              <a:defRPr sz="1200" b="0">
                <a:solidFill>
                  <a:srgbClr val="9DA8CA"/>
                </a:solidFill>
                <a:latin typeface="DejaVu Sans"/>
                <a:ea typeface="DejaVu Sans"/>
                <a:cs typeface="DejaVu Sans"/>
              </a:defRPr>
            </a:lvl9pPr>
          </a:lstStyle>
          <a:p xmlns:a="http://schemas.openxmlformats.org/drawingml/2006/main">
            <a:pPr algn="l">
              <a:lnSpc>
                <a:spcPct val="112000"/>
              </a:lnSpc>
              <a:buNone/>
              <a:defRPr sz="1200" b="0">
                <a:solidFill>
                  <a:srgbClr val="9DA8CA"/>
                </a:solidFill>
                <a:latin typeface="DejaVu Sans"/>
                <a:ea typeface="DejaVu Sans"/>
                <a:cs typeface="DejaVu Sans"/>
              </a:defRPr>
            </a:pPr>
            <a:r>
              <a:rPr sz="1200" b="0">
                <a:solidFill>
                  <a:srgbClr val="9DA8CA"/>
                </a:solidFill>
                <a:latin typeface="DejaVu Sans"/>
                <a:ea typeface="DejaVu Sans"/>
                <a:cs typeface="DejaVu Sans"/>
              </a:rPr>
              <a:t>October 2026</a:t>
            </a:r>
          </a:p>
        </p:txBody>
      </p:sp>
    </p:spTree>
    <p:extLst>
      <p:ext uri="{BB962C8B-B14F-4D97-AF65-F5344CB8AC3E}">
        <p14:creationId xmlns:p14="http://schemas.microsoft.com/office/powerpoint/2010/main" val="1825000085"/>
      </p:ext>
    </p:extLst>
  </p:cSld>
</p:sld>
</file>

<file path=ppt/slides/slide2.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B52CE538-7E13-4477-85F5-C6D2BB7FFF53}"/>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171C3D"/>
                </a:solidFill>
                <a:latin typeface="DejaVu Sans"/>
                <a:ea typeface="DejaVu Sans"/>
                <a:cs typeface="DejaVu Sans"/>
              </a:defRPr>
            </a:defPPr>
            <a:lvl1pPr algn="l">
              <a:buNone/>
              <a:defRPr sz="3225" b="1">
                <a:solidFill>
                  <a:srgbClr val="171C3D"/>
                </a:solidFill>
                <a:latin typeface="DejaVu Sans"/>
                <a:ea typeface="DejaVu Sans"/>
                <a:cs typeface="DejaVu Sans"/>
              </a:defRPr>
            </a:lvl1pPr>
            <a:lvl2pPr algn="l">
              <a:buNone/>
              <a:defRPr sz="3225" b="1">
                <a:solidFill>
                  <a:srgbClr val="171C3D"/>
                </a:solidFill>
                <a:latin typeface="DejaVu Sans"/>
                <a:ea typeface="DejaVu Sans"/>
                <a:cs typeface="DejaVu Sans"/>
              </a:defRPr>
            </a:lvl2pPr>
            <a:lvl3pPr algn="l">
              <a:buNone/>
              <a:defRPr sz="3225" b="1">
                <a:solidFill>
                  <a:srgbClr val="171C3D"/>
                </a:solidFill>
                <a:latin typeface="DejaVu Sans"/>
                <a:ea typeface="DejaVu Sans"/>
                <a:cs typeface="DejaVu Sans"/>
              </a:defRPr>
            </a:lvl3pPr>
            <a:lvl4pPr algn="l">
              <a:buNone/>
              <a:defRPr sz="3225" b="1">
                <a:solidFill>
                  <a:srgbClr val="171C3D"/>
                </a:solidFill>
                <a:latin typeface="DejaVu Sans"/>
                <a:ea typeface="DejaVu Sans"/>
                <a:cs typeface="DejaVu Sans"/>
              </a:defRPr>
            </a:lvl4pPr>
            <a:lvl5pPr algn="l">
              <a:buNone/>
              <a:defRPr sz="3225" b="1">
                <a:solidFill>
                  <a:srgbClr val="171C3D"/>
                </a:solidFill>
                <a:latin typeface="DejaVu Sans"/>
                <a:ea typeface="DejaVu Sans"/>
                <a:cs typeface="DejaVu Sans"/>
              </a:defRPr>
            </a:lvl5pPr>
            <a:lvl6pPr algn="l">
              <a:buNone/>
              <a:defRPr sz="3225" b="1">
                <a:solidFill>
                  <a:srgbClr val="171C3D"/>
                </a:solidFill>
                <a:latin typeface="DejaVu Sans"/>
                <a:ea typeface="DejaVu Sans"/>
                <a:cs typeface="DejaVu Sans"/>
              </a:defRPr>
            </a:lvl6pPr>
            <a:lvl7pPr algn="l">
              <a:buNone/>
              <a:defRPr sz="3225" b="1">
                <a:solidFill>
                  <a:srgbClr val="171C3D"/>
                </a:solidFill>
                <a:latin typeface="DejaVu Sans"/>
                <a:ea typeface="DejaVu Sans"/>
                <a:cs typeface="DejaVu Sans"/>
              </a:defRPr>
            </a:lvl7pPr>
            <a:lvl8pPr algn="l">
              <a:buNone/>
              <a:defRPr sz="3225" b="1">
                <a:solidFill>
                  <a:srgbClr val="171C3D"/>
                </a:solidFill>
                <a:latin typeface="DejaVu Sans"/>
                <a:ea typeface="DejaVu Sans"/>
                <a:cs typeface="DejaVu Sans"/>
              </a:defRPr>
            </a:lvl8pPr>
            <a:lvl9pPr algn="l">
              <a:buNone/>
              <a:defRPr sz="3225" b="1">
                <a:solidFill>
                  <a:srgbClr val="171C3D"/>
                </a:solidFill>
                <a:latin typeface="DejaVu Sans"/>
                <a:ea typeface="DejaVu Sans"/>
                <a:cs typeface="DejaVu Sans"/>
              </a:defRPr>
            </a:lvl9pPr>
          </a:lstStyle>
          <a:p xmlns:a="http://schemas.openxmlformats.org/drawingml/2006/main">
            <a:pPr algn="l">
              <a:lnSpc>
                <a:spcPct val="112000"/>
              </a:lnSpc>
              <a:buNone/>
              <a:defRPr sz="3225" b="1">
                <a:solidFill>
                  <a:srgbClr val="171C3D"/>
                </a:solidFill>
                <a:latin typeface="DejaVu Sans"/>
                <a:ea typeface="DejaVu Sans"/>
                <a:cs typeface="DejaVu Sans"/>
              </a:defRPr>
            </a:pPr>
            <a:r>
              <a:t>The complexity of Supplier Sourcing</a:t>
            </a:r>
          </a:p>
        </p:txBody>
      </p:sp>
      <p:sp>
        <p:nvSpPr>
          <p:cNvPr id="2" name="slide-subtitle">
            <a:extLst xmlns:a="http://schemas.openxmlformats.org/drawingml/2006/main">
              <a:ext uri="{FF2B5EF4-FFF2-40B4-BE49-F238E27FC236}">
                <a16:creationId xmlns:a16="http://schemas.microsoft.com/office/drawing/2014/main" id="{AED67334-1B8A-4A7E-95C6-5BE4A128FB28}"/>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4B526F"/>
                </a:solidFill>
                <a:latin typeface="DejaVu Sans"/>
                <a:ea typeface="DejaVu Sans"/>
                <a:cs typeface="DejaVu Sans"/>
              </a:defRPr>
            </a:defPPr>
            <a:lvl1pPr algn="l">
              <a:buNone/>
              <a:defRPr sz="1725" b="0">
                <a:solidFill>
                  <a:srgbClr val="4B526F"/>
                </a:solidFill>
                <a:latin typeface="DejaVu Sans"/>
                <a:ea typeface="DejaVu Sans"/>
                <a:cs typeface="DejaVu Sans"/>
              </a:defRPr>
            </a:lvl1pPr>
            <a:lvl2pPr algn="l">
              <a:buNone/>
              <a:defRPr sz="1725" b="0">
                <a:solidFill>
                  <a:srgbClr val="4B526F"/>
                </a:solidFill>
                <a:latin typeface="DejaVu Sans"/>
                <a:ea typeface="DejaVu Sans"/>
                <a:cs typeface="DejaVu Sans"/>
              </a:defRPr>
            </a:lvl2pPr>
            <a:lvl3pPr algn="l">
              <a:buNone/>
              <a:defRPr sz="1725" b="0">
                <a:solidFill>
                  <a:srgbClr val="4B526F"/>
                </a:solidFill>
                <a:latin typeface="DejaVu Sans"/>
                <a:ea typeface="DejaVu Sans"/>
                <a:cs typeface="DejaVu Sans"/>
              </a:defRPr>
            </a:lvl3pPr>
            <a:lvl4pPr algn="l">
              <a:buNone/>
              <a:defRPr sz="1725" b="0">
                <a:solidFill>
                  <a:srgbClr val="4B526F"/>
                </a:solidFill>
                <a:latin typeface="DejaVu Sans"/>
                <a:ea typeface="DejaVu Sans"/>
                <a:cs typeface="DejaVu Sans"/>
              </a:defRPr>
            </a:lvl4pPr>
            <a:lvl5pPr algn="l">
              <a:buNone/>
              <a:defRPr sz="1725" b="0">
                <a:solidFill>
                  <a:srgbClr val="4B526F"/>
                </a:solidFill>
                <a:latin typeface="DejaVu Sans"/>
                <a:ea typeface="DejaVu Sans"/>
                <a:cs typeface="DejaVu Sans"/>
              </a:defRPr>
            </a:lvl5pPr>
            <a:lvl6pPr algn="l">
              <a:buNone/>
              <a:defRPr sz="1725" b="0">
                <a:solidFill>
                  <a:srgbClr val="4B526F"/>
                </a:solidFill>
                <a:latin typeface="DejaVu Sans"/>
                <a:ea typeface="DejaVu Sans"/>
                <a:cs typeface="DejaVu Sans"/>
              </a:defRPr>
            </a:lvl6pPr>
            <a:lvl7pPr algn="l">
              <a:buNone/>
              <a:defRPr sz="1725" b="0">
                <a:solidFill>
                  <a:srgbClr val="4B526F"/>
                </a:solidFill>
                <a:latin typeface="DejaVu Sans"/>
                <a:ea typeface="DejaVu Sans"/>
                <a:cs typeface="DejaVu Sans"/>
              </a:defRPr>
            </a:lvl7pPr>
            <a:lvl8pPr algn="l">
              <a:buNone/>
              <a:defRPr sz="1725" b="0">
                <a:solidFill>
                  <a:srgbClr val="4B526F"/>
                </a:solidFill>
                <a:latin typeface="DejaVu Sans"/>
                <a:ea typeface="DejaVu Sans"/>
                <a:cs typeface="DejaVu Sans"/>
              </a:defRPr>
            </a:lvl8pPr>
            <a:lvl9pPr algn="l">
              <a:buNone/>
              <a:defRPr sz="1725" b="0">
                <a:solidFill>
                  <a:srgbClr val="4B526F"/>
                </a:solidFill>
                <a:latin typeface="DejaVu Sans"/>
                <a:ea typeface="DejaVu Sans"/>
                <a:cs typeface="DejaVu Sans"/>
              </a:defRPr>
            </a:lvl9pPr>
          </a:lstStyle>
          <a:p xmlns:a="http://schemas.openxmlformats.org/drawingml/2006/main">
            <a:pPr algn="l">
              <a:lnSpc>
                <a:spcPct val="112000"/>
              </a:lnSpc>
              <a:buNone/>
              <a:defRPr sz="1725" b="0">
                <a:solidFill>
                  <a:srgbClr val="4B526F"/>
                </a:solidFill>
                <a:latin typeface="DejaVu Sans"/>
                <a:ea typeface="DejaVu Sans"/>
                <a:cs typeface="DejaVu Sans"/>
              </a:defRPr>
            </a:pPr>
            <a:r>
              <a:rPr sz="1725" b="0">
                <a:solidFill>
                  <a:srgbClr val="4B526F"/>
                </a:solidFill>
                <a:latin typeface="DejaVu Sans"/>
                <a:ea typeface="DejaVu Sans"/>
                <a:cs typeface="DejaVu Sans"/>
              </a:rPr>
              <a:t>Price, volume, freight and delivery terms can trigger repeated offers and counteroffers</a:t>
            </a:r>
          </a:p>
        </p:txBody>
      </p:sp>
      <p:sp>
        <p:nvSpPr>
          <p:cNvPr id="3" name="brand">
            <a:extLst xmlns:a="http://schemas.openxmlformats.org/drawingml/2006/main">
              <a:ext uri="{FF2B5EF4-FFF2-40B4-BE49-F238E27FC236}">
                <a16:creationId xmlns:a16="http://schemas.microsoft.com/office/drawing/2014/main" id="{EB342507-0BBC-4335-9EC1-587485457296}"/>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69728D"/>
                </a:solidFill>
                <a:latin typeface="DejaVu Sans"/>
                <a:ea typeface="DejaVu Sans"/>
                <a:cs typeface="DejaVu Sans"/>
              </a:defRPr>
            </a:defPPr>
            <a:lvl1pPr algn="l">
              <a:buNone/>
              <a:defRPr sz="1050" b="1">
                <a:solidFill>
                  <a:srgbClr val="69728D"/>
                </a:solidFill>
                <a:latin typeface="DejaVu Sans"/>
                <a:ea typeface="DejaVu Sans"/>
                <a:cs typeface="DejaVu Sans"/>
              </a:defRPr>
            </a:lvl1pPr>
            <a:lvl2pPr algn="l">
              <a:buNone/>
              <a:defRPr sz="1050" b="1">
                <a:solidFill>
                  <a:srgbClr val="69728D"/>
                </a:solidFill>
                <a:latin typeface="DejaVu Sans"/>
                <a:ea typeface="DejaVu Sans"/>
                <a:cs typeface="DejaVu Sans"/>
              </a:defRPr>
            </a:lvl2pPr>
            <a:lvl3pPr algn="l">
              <a:buNone/>
              <a:defRPr sz="1050" b="1">
                <a:solidFill>
                  <a:srgbClr val="69728D"/>
                </a:solidFill>
                <a:latin typeface="DejaVu Sans"/>
                <a:ea typeface="DejaVu Sans"/>
                <a:cs typeface="DejaVu Sans"/>
              </a:defRPr>
            </a:lvl3pPr>
            <a:lvl4pPr algn="l">
              <a:buNone/>
              <a:defRPr sz="1050" b="1">
                <a:solidFill>
                  <a:srgbClr val="69728D"/>
                </a:solidFill>
                <a:latin typeface="DejaVu Sans"/>
                <a:ea typeface="DejaVu Sans"/>
                <a:cs typeface="DejaVu Sans"/>
              </a:defRPr>
            </a:lvl4pPr>
            <a:lvl5pPr algn="l">
              <a:buNone/>
              <a:defRPr sz="1050" b="1">
                <a:solidFill>
                  <a:srgbClr val="69728D"/>
                </a:solidFill>
                <a:latin typeface="DejaVu Sans"/>
                <a:ea typeface="DejaVu Sans"/>
                <a:cs typeface="DejaVu Sans"/>
              </a:defRPr>
            </a:lvl5pPr>
            <a:lvl6pPr algn="l">
              <a:buNone/>
              <a:defRPr sz="1050" b="1">
                <a:solidFill>
                  <a:srgbClr val="69728D"/>
                </a:solidFill>
                <a:latin typeface="DejaVu Sans"/>
                <a:ea typeface="DejaVu Sans"/>
                <a:cs typeface="DejaVu Sans"/>
              </a:defRPr>
            </a:lvl6pPr>
            <a:lvl7pPr algn="l">
              <a:buNone/>
              <a:defRPr sz="1050" b="1">
                <a:solidFill>
                  <a:srgbClr val="69728D"/>
                </a:solidFill>
                <a:latin typeface="DejaVu Sans"/>
                <a:ea typeface="DejaVu Sans"/>
                <a:cs typeface="DejaVu Sans"/>
              </a:defRPr>
            </a:lvl7pPr>
            <a:lvl8pPr algn="l">
              <a:buNone/>
              <a:defRPr sz="1050" b="1">
                <a:solidFill>
                  <a:srgbClr val="69728D"/>
                </a:solidFill>
                <a:latin typeface="DejaVu Sans"/>
                <a:ea typeface="DejaVu Sans"/>
                <a:cs typeface="DejaVu Sans"/>
              </a:defRPr>
            </a:lvl8pPr>
            <a:lvl9pPr algn="l">
              <a:buNone/>
              <a:defRPr sz="1050" b="1">
                <a:solidFill>
                  <a:srgbClr val="69728D"/>
                </a:solidFill>
                <a:latin typeface="DejaVu Sans"/>
                <a:ea typeface="DejaVu Sans"/>
                <a:cs typeface="DejaVu Sans"/>
              </a:defRPr>
            </a:lvl9pPr>
          </a:lstStyle>
          <a:p xmlns:a="http://schemas.openxmlformats.org/drawingml/2006/main">
            <a:pPr algn="l">
              <a:lnSpc>
                <a:spcPct val="112000"/>
              </a:lnSpc>
              <a:buNone/>
              <a:defRPr sz="1050" b="1">
                <a:solidFill>
                  <a:srgbClr val="69728D"/>
                </a:solidFill>
                <a:latin typeface="DejaVu Sans"/>
                <a:ea typeface="DejaVu Sans"/>
                <a:cs typeface="DejaVu Sans"/>
              </a:defRPr>
            </a:pPr>
            <a:r>
              <a:rPr sz="1050" b="1">
                <a:solidFill>
                  <a:srgbClr val="69728D"/>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2DDCC207-826D-4352-96FA-DF8790BE3178}"/>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9728D"/>
                </a:solidFill>
                <a:latin typeface="DejaVu Sans"/>
                <a:ea typeface="DejaVu Sans"/>
                <a:cs typeface="DejaVu Sans"/>
              </a:defRPr>
            </a:defPPr>
            <a:lvl1pPr algn="r">
              <a:buNone/>
              <a:defRPr sz="1050" b="0">
                <a:solidFill>
                  <a:srgbClr val="69728D"/>
                </a:solidFill>
                <a:latin typeface="DejaVu Sans"/>
                <a:ea typeface="DejaVu Sans"/>
                <a:cs typeface="DejaVu Sans"/>
              </a:defRPr>
            </a:lvl1pPr>
            <a:lvl2pPr algn="r">
              <a:buNone/>
              <a:defRPr sz="1050" b="0">
                <a:solidFill>
                  <a:srgbClr val="69728D"/>
                </a:solidFill>
                <a:latin typeface="DejaVu Sans"/>
                <a:ea typeface="DejaVu Sans"/>
                <a:cs typeface="DejaVu Sans"/>
              </a:defRPr>
            </a:lvl2pPr>
            <a:lvl3pPr algn="r">
              <a:buNone/>
              <a:defRPr sz="1050" b="0">
                <a:solidFill>
                  <a:srgbClr val="69728D"/>
                </a:solidFill>
                <a:latin typeface="DejaVu Sans"/>
                <a:ea typeface="DejaVu Sans"/>
                <a:cs typeface="DejaVu Sans"/>
              </a:defRPr>
            </a:lvl3pPr>
            <a:lvl4pPr algn="r">
              <a:buNone/>
              <a:defRPr sz="1050" b="0">
                <a:solidFill>
                  <a:srgbClr val="69728D"/>
                </a:solidFill>
                <a:latin typeface="DejaVu Sans"/>
                <a:ea typeface="DejaVu Sans"/>
                <a:cs typeface="DejaVu Sans"/>
              </a:defRPr>
            </a:lvl4pPr>
            <a:lvl5pPr algn="r">
              <a:buNone/>
              <a:defRPr sz="1050" b="0">
                <a:solidFill>
                  <a:srgbClr val="69728D"/>
                </a:solidFill>
                <a:latin typeface="DejaVu Sans"/>
                <a:ea typeface="DejaVu Sans"/>
                <a:cs typeface="DejaVu Sans"/>
              </a:defRPr>
            </a:lvl5pPr>
            <a:lvl6pPr algn="r">
              <a:buNone/>
              <a:defRPr sz="1050" b="0">
                <a:solidFill>
                  <a:srgbClr val="69728D"/>
                </a:solidFill>
                <a:latin typeface="DejaVu Sans"/>
                <a:ea typeface="DejaVu Sans"/>
                <a:cs typeface="DejaVu Sans"/>
              </a:defRPr>
            </a:lvl6pPr>
            <a:lvl7pPr algn="r">
              <a:buNone/>
              <a:defRPr sz="1050" b="0">
                <a:solidFill>
                  <a:srgbClr val="69728D"/>
                </a:solidFill>
                <a:latin typeface="DejaVu Sans"/>
                <a:ea typeface="DejaVu Sans"/>
                <a:cs typeface="DejaVu Sans"/>
              </a:defRPr>
            </a:lvl7pPr>
            <a:lvl8pPr algn="r">
              <a:buNone/>
              <a:defRPr sz="1050" b="0">
                <a:solidFill>
                  <a:srgbClr val="69728D"/>
                </a:solidFill>
                <a:latin typeface="DejaVu Sans"/>
                <a:ea typeface="DejaVu Sans"/>
                <a:cs typeface="DejaVu Sans"/>
              </a:defRPr>
            </a:lvl8pPr>
            <a:lvl9pPr algn="r">
              <a:buNone/>
              <a:defRPr sz="1050" b="0">
                <a:solidFill>
                  <a:srgbClr val="69728D"/>
                </a:solidFill>
                <a:latin typeface="DejaVu Sans"/>
                <a:ea typeface="DejaVu Sans"/>
                <a:cs typeface="DejaVu Sans"/>
              </a:defRPr>
            </a:lvl9pPr>
          </a:lstStyle>
          <a:p xmlns:a="http://schemas.openxmlformats.org/drawingml/2006/main">
            <a:pPr algn="r">
              <a:lnSpc>
                <a:spcPct val="112000"/>
              </a:lnSpc>
              <a:buNone/>
              <a:defRPr sz="1050" b="0">
                <a:solidFill>
                  <a:srgbClr val="69728D"/>
                </a:solidFill>
                <a:latin typeface="DejaVu Sans"/>
                <a:ea typeface="DejaVu Sans"/>
                <a:cs typeface="DejaVu Sans"/>
              </a:defRPr>
            </a:pPr>
            <a:r>
              <a:rPr sz="1050" b="0">
                <a:solidFill>
                  <a:srgbClr val="69728D"/>
                </a:solidFill>
                <a:latin typeface="DejaVu Sans"/>
                <a:ea typeface="DejaVu Sans"/>
                <a:cs typeface="DejaVu Sans"/>
              </a:rPr>
              <a:t>02</a:t>
            </a:r>
          </a:p>
        </p:txBody>
      </p:sp>
      <p:pic>
        <p:nvPicPr>
          <p:cNvPr id="11" name="">
            <a:extLst xmlns:a="http://schemas.openxmlformats.org/drawingml/2006/main">
              <a:ext uri="{FF2B5EF4-FFF2-40B4-BE49-F238E27FC236}">
                <a16:creationId xmlns:a16="http://schemas.microsoft.com/office/drawing/2014/main" id="{F4695ADD-9D2D-46CE-BBF2-7C75C599ED40}"/>
              </a:ext>
            </a:extLst>
          </p:cNvPr>
          <p:cNvPicPr>
            <a:picLocks xmlns:a="http://schemas.openxmlformats.org/drawingml/2006/main" noChangeAspect="1"/>
          </p:cNvPicPr>
          <p:nvPr/>
        </p:nvPicPr>
        <p:blipFill>
          <a:blip xmlns:r="http://schemas.openxmlformats.org/officeDocument/2006/relationships" xmlns:a="http://schemas.openxmlformats.org/drawingml/2006/main" r:embed="R79c682a0fdeb41f6"/>
          <a:srcRect xmlns:a="http://schemas.openxmlformats.org/drawingml/2006/main" l="0" t="18402" r="0" b="18402"/>
          <a:stretch xmlns:a="http://schemas.openxmlformats.org/drawingml/2006/main">
            <a:fillRect l="0" t="0" r="0" b="0"/>
          </a:stretch>
        </p:blipFill>
        <p:spPr>
          <a:xfrm xmlns:a="http://schemas.openxmlformats.org/drawingml/2006/main">
            <a:off x="552450" y="1885950"/>
            <a:ext cx="11087100" cy="3943350"/>
          </a:xfrm>
          <a:prstGeom xmlns:a="http://schemas.openxmlformats.org/drawingml/2006/main" prst="rect">
            <a:avLst/>
          </a:prstGeom>
        </p:spPr>
      </p:pic>
      <p:sp>
        <p:nvSpPr>
          <p:cNvPr id="12" name="buyer-label">
            <a:extLst xmlns:a="http://schemas.openxmlformats.org/drawingml/2006/main">
              <a:ext uri="{FF2B5EF4-FFF2-40B4-BE49-F238E27FC236}">
                <a16:creationId xmlns:a16="http://schemas.microsoft.com/office/drawing/2014/main" id="{724060FD-4F84-4F9A-86EC-D32F02921764}"/>
              </a:ext>
            </a:extLst>
          </p:cNvPr>
          <p:cNvSpPr>
            <a:spLocks xmlns:a="http://schemas.openxmlformats.org/drawingml/2006/main" noGrp="1"/>
          </p:cNvSpPr>
          <p:nvPr/>
        </p:nvSpPr>
        <p:spPr>
          <a:xfrm xmlns:a="http://schemas.openxmlformats.org/drawingml/2006/main">
            <a:off x="857250" y="1724025"/>
            <a:ext cx="3143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100" b="1">
                <a:solidFill>
                  <a:srgbClr val="171C3D"/>
                </a:solidFill>
                <a:latin typeface="DejaVu Sans"/>
                <a:ea typeface="DejaVu Sans"/>
                <a:cs typeface="DejaVu Sans"/>
              </a:defRPr>
            </a:defPPr>
            <a:lvl1pPr algn="ctr">
              <a:buNone/>
              <a:defRPr sz="2100" b="1">
                <a:solidFill>
                  <a:srgbClr val="171C3D"/>
                </a:solidFill>
                <a:latin typeface="DejaVu Sans"/>
                <a:ea typeface="DejaVu Sans"/>
                <a:cs typeface="DejaVu Sans"/>
              </a:defRPr>
            </a:lvl1pPr>
            <a:lvl2pPr algn="ctr">
              <a:buNone/>
              <a:defRPr sz="2100" b="1">
                <a:solidFill>
                  <a:srgbClr val="171C3D"/>
                </a:solidFill>
                <a:latin typeface="DejaVu Sans"/>
                <a:ea typeface="DejaVu Sans"/>
                <a:cs typeface="DejaVu Sans"/>
              </a:defRPr>
            </a:lvl2pPr>
            <a:lvl3pPr algn="ctr">
              <a:buNone/>
              <a:defRPr sz="2100" b="1">
                <a:solidFill>
                  <a:srgbClr val="171C3D"/>
                </a:solidFill>
                <a:latin typeface="DejaVu Sans"/>
                <a:ea typeface="DejaVu Sans"/>
                <a:cs typeface="DejaVu Sans"/>
              </a:defRPr>
            </a:lvl3pPr>
            <a:lvl4pPr algn="ctr">
              <a:buNone/>
              <a:defRPr sz="2100" b="1">
                <a:solidFill>
                  <a:srgbClr val="171C3D"/>
                </a:solidFill>
                <a:latin typeface="DejaVu Sans"/>
                <a:ea typeface="DejaVu Sans"/>
                <a:cs typeface="DejaVu Sans"/>
              </a:defRPr>
            </a:lvl4pPr>
            <a:lvl5pPr algn="ctr">
              <a:buNone/>
              <a:defRPr sz="2100" b="1">
                <a:solidFill>
                  <a:srgbClr val="171C3D"/>
                </a:solidFill>
                <a:latin typeface="DejaVu Sans"/>
                <a:ea typeface="DejaVu Sans"/>
                <a:cs typeface="DejaVu Sans"/>
              </a:defRPr>
            </a:lvl5pPr>
            <a:lvl6pPr algn="ctr">
              <a:buNone/>
              <a:defRPr sz="2100" b="1">
                <a:solidFill>
                  <a:srgbClr val="171C3D"/>
                </a:solidFill>
                <a:latin typeface="DejaVu Sans"/>
                <a:ea typeface="DejaVu Sans"/>
                <a:cs typeface="DejaVu Sans"/>
              </a:defRPr>
            </a:lvl6pPr>
            <a:lvl7pPr algn="ctr">
              <a:buNone/>
              <a:defRPr sz="2100" b="1">
                <a:solidFill>
                  <a:srgbClr val="171C3D"/>
                </a:solidFill>
                <a:latin typeface="DejaVu Sans"/>
                <a:ea typeface="DejaVu Sans"/>
                <a:cs typeface="DejaVu Sans"/>
              </a:defRPr>
            </a:lvl7pPr>
            <a:lvl8pPr algn="ctr">
              <a:buNone/>
              <a:defRPr sz="2100" b="1">
                <a:solidFill>
                  <a:srgbClr val="171C3D"/>
                </a:solidFill>
                <a:latin typeface="DejaVu Sans"/>
                <a:ea typeface="DejaVu Sans"/>
                <a:cs typeface="DejaVu Sans"/>
              </a:defRPr>
            </a:lvl8pPr>
            <a:lvl9pPr algn="ctr">
              <a:buNone/>
              <a:defRPr sz="2100" b="1">
                <a:solidFill>
                  <a:srgbClr val="171C3D"/>
                </a:solidFill>
                <a:latin typeface="DejaVu Sans"/>
                <a:ea typeface="DejaVu Sans"/>
                <a:cs typeface="DejaVu Sans"/>
              </a:defRPr>
            </a:lvl9pPr>
          </a:lstStyle>
          <a:p xmlns:a="http://schemas.openxmlformats.org/drawingml/2006/main">
            <a:pPr algn="ctr">
              <a:lnSpc>
                <a:spcPct val="112000"/>
              </a:lnSpc>
              <a:buNone/>
              <a:defRPr sz="2100" b="1">
                <a:solidFill>
                  <a:srgbClr val="171C3D"/>
                </a:solidFill>
                <a:latin typeface="DejaVu Sans"/>
                <a:ea typeface="DejaVu Sans"/>
                <a:cs typeface="DejaVu Sans"/>
              </a:defRPr>
            </a:pPr>
            <a:r>
              <a:rPr sz="2100" b="1">
                <a:solidFill>
                  <a:srgbClr val="171C3D"/>
                </a:solidFill>
                <a:latin typeface="DejaVu Sans"/>
                <a:ea typeface="DejaVu Sans"/>
                <a:cs typeface="DejaVu Sans"/>
              </a:rPr>
              <a:t>Buyer</a:t>
            </a:r>
          </a:p>
        </p:txBody>
      </p:sp>
      <p:sp>
        <p:nvSpPr>
          <p:cNvPr id="13" name="supplier-label">
            <a:extLst xmlns:a="http://schemas.openxmlformats.org/drawingml/2006/main">
              <a:ext uri="{FF2B5EF4-FFF2-40B4-BE49-F238E27FC236}">
                <a16:creationId xmlns:a16="http://schemas.microsoft.com/office/drawing/2014/main" id="{4C114E73-401F-4730-8091-B1DC8EE5BA50}"/>
              </a:ext>
            </a:extLst>
          </p:cNvPr>
          <p:cNvSpPr>
            <a:spLocks xmlns:a="http://schemas.openxmlformats.org/drawingml/2006/main" noGrp="1"/>
          </p:cNvSpPr>
          <p:nvPr/>
        </p:nvSpPr>
        <p:spPr>
          <a:xfrm xmlns:a="http://schemas.openxmlformats.org/drawingml/2006/main">
            <a:off x="8286750" y="1724025"/>
            <a:ext cx="3143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100" b="1">
                <a:solidFill>
                  <a:srgbClr val="171C3D"/>
                </a:solidFill>
                <a:latin typeface="DejaVu Sans"/>
                <a:ea typeface="DejaVu Sans"/>
                <a:cs typeface="DejaVu Sans"/>
              </a:defRPr>
            </a:defPPr>
            <a:lvl1pPr algn="ctr">
              <a:buNone/>
              <a:defRPr sz="2100" b="1">
                <a:solidFill>
                  <a:srgbClr val="171C3D"/>
                </a:solidFill>
                <a:latin typeface="DejaVu Sans"/>
                <a:ea typeface="DejaVu Sans"/>
                <a:cs typeface="DejaVu Sans"/>
              </a:defRPr>
            </a:lvl1pPr>
            <a:lvl2pPr algn="ctr">
              <a:buNone/>
              <a:defRPr sz="2100" b="1">
                <a:solidFill>
                  <a:srgbClr val="171C3D"/>
                </a:solidFill>
                <a:latin typeface="DejaVu Sans"/>
                <a:ea typeface="DejaVu Sans"/>
                <a:cs typeface="DejaVu Sans"/>
              </a:defRPr>
            </a:lvl2pPr>
            <a:lvl3pPr algn="ctr">
              <a:buNone/>
              <a:defRPr sz="2100" b="1">
                <a:solidFill>
                  <a:srgbClr val="171C3D"/>
                </a:solidFill>
                <a:latin typeface="DejaVu Sans"/>
                <a:ea typeface="DejaVu Sans"/>
                <a:cs typeface="DejaVu Sans"/>
              </a:defRPr>
            </a:lvl3pPr>
            <a:lvl4pPr algn="ctr">
              <a:buNone/>
              <a:defRPr sz="2100" b="1">
                <a:solidFill>
                  <a:srgbClr val="171C3D"/>
                </a:solidFill>
                <a:latin typeface="DejaVu Sans"/>
                <a:ea typeface="DejaVu Sans"/>
                <a:cs typeface="DejaVu Sans"/>
              </a:defRPr>
            </a:lvl4pPr>
            <a:lvl5pPr algn="ctr">
              <a:buNone/>
              <a:defRPr sz="2100" b="1">
                <a:solidFill>
                  <a:srgbClr val="171C3D"/>
                </a:solidFill>
                <a:latin typeface="DejaVu Sans"/>
                <a:ea typeface="DejaVu Sans"/>
                <a:cs typeface="DejaVu Sans"/>
              </a:defRPr>
            </a:lvl5pPr>
            <a:lvl6pPr algn="ctr">
              <a:buNone/>
              <a:defRPr sz="2100" b="1">
                <a:solidFill>
                  <a:srgbClr val="171C3D"/>
                </a:solidFill>
                <a:latin typeface="DejaVu Sans"/>
                <a:ea typeface="DejaVu Sans"/>
                <a:cs typeface="DejaVu Sans"/>
              </a:defRPr>
            </a:lvl6pPr>
            <a:lvl7pPr algn="ctr">
              <a:buNone/>
              <a:defRPr sz="2100" b="1">
                <a:solidFill>
                  <a:srgbClr val="171C3D"/>
                </a:solidFill>
                <a:latin typeface="DejaVu Sans"/>
                <a:ea typeface="DejaVu Sans"/>
                <a:cs typeface="DejaVu Sans"/>
              </a:defRPr>
            </a:lvl7pPr>
            <a:lvl8pPr algn="ctr">
              <a:buNone/>
              <a:defRPr sz="2100" b="1">
                <a:solidFill>
                  <a:srgbClr val="171C3D"/>
                </a:solidFill>
                <a:latin typeface="DejaVu Sans"/>
                <a:ea typeface="DejaVu Sans"/>
                <a:cs typeface="DejaVu Sans"/>
              </a:defRPr>
            </a:lvl8pPr>
            <a:lvl9pPr algn="ctr">
              <a:buNone/>
              <a:defRPr sz="2100" b="1">
                <a:solidFill>
                  <a:srgbClr val="171C3D"/>
                </a:solidFill>
                <a:latin typeface="DejaVu Sans"/>
                <a:ea typeface="DejaVu Sans"/>
                <a:cs typeface="DejaVu Sans"/>
              </a:defRPr>
            </a:lvl9pPr>
          </a:lstStyle>
          <a:p xmlns:a="http://schemas.openxmlformats.org/drawingml/2006/main">
            <a:pPr algn="ctr">
              <a:lnSpc>
                <a:spcPct val="112000"/>
              </a:lnSpc>
              <a:buNone/>
              <a:defRPr sz="2100" b="1">
                <a:solidFill>
                  <a:srgbClr val="171C3D"/>
                </a:solidFill>
                <a:latin typeface="DejaVu Sans"/>
                <a:ea typeface="DejaVu Sans"/>
                <a:cs typeface="DejaVu Sans"/>
              </a:defRPr>
            </a:pPr>
            <a:r>
              <a:rPr sz="2100" b="1">
                <a:solidFill>
                  <a:srgbClr val="171C3D"/>
                </a:solidFill>
                <a:latin typeface="DejaVu Sans"/>
                <a:ea typeface="DejaVu Sans"/>
                <a:cs typeface="DejaVu Sans"/>
              </a:rPr>
              <a:t>Supplier</a:t>
            </a:r>
          </a:p>
        </p:txBody>
      </p:sp>
      <p:sp>
        <p:nvSpPr>
          <p:cNvPr id="14" name="negotiation-rounds">
            <a:extLst xmlns:a="http://schemas.openxmlformats.org/drawingml/2006/main">
              <a:ext uri="{FF2B5EF4-FFF2-40B4-BE49-F238E27FC236}">
                <a16:creationId xmlns:a16="http://schemas.microsoft.com/office/drawing/2014/main" id="{F1189A92-2D62-404A-B8BD-5C10D0A084C6}"/>
              </a:ext>
            </a:extLst>
          </p:cNvPr>
          <p:cNvSpPr>
            <a:spLocks xmlns:a="http://schemas.openxmlformats.org/drawingml/2006/main" noGrp="1"/>
          </p:cNvSpPr>
          <p:nvPr/>
        </p:nvSpPr>
        <p:spPr>
          <a:xfrm xmlns:a="http://schemas.openxmlformats.org/drawingml/2006/main">
            <a:off x="4048125" y="1743075"/>
            <a:ext cx="4095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875" b="1">
                <a:solidFill>
                  <a:srgbClr val="6847F5"/>
                </a:solidFill>
                <a:latin typeface="DejaVu Sans"/>
                <a:ea typeface="DejaVu Sans"/>
                <a:cs typeface="DejaVu Sans"/>
              </a:defRPr>
            </a:defPPr>
            <a:lvl1pPr algn="ctr">
              <a:buNone/>
              <a:defRPr sz="1875" b="1">
                <a:solidFill>
                  <a:srgbClr val="6847F5"/>
                </a:solidFill>
                <a:latin typeface="DejaVu Sans"/>
                <a:ea typeface="DejaVu Sans"/>
                <a:cs typeface="DejaVu Sans"/>
              </a:defRPr>
            </a:lvl1pPr>
            <a:lvl2pPr algn="ctr">
              <a:buNone/>
              <a:defRPr sz="1875" b="1">
                <a:solidFill>
                  <a:srgbClr val="6847F5"/>
                </a:solidFill>
                <a:latin typeface="DejaVu Sans"/>
                <a:ea typeface="DejaVu Sans"/>
                <a:cs typeface="DejaVu Sans"/>
              </a:defRPr>
            </a:lvl2pPr>
            <a:lvl3pPr algn="ctr">
              <a:buNone/>
              <a:defRPr sz="1875" b="1">
                <a:solidFill>
                  <a:srgbClr val="6847F5"/>
                </a:solidFill>
                <a:latin typeface="DejaVu Sans"/>
                <a:ea typeface="DejaVu Sans"/>
                <a:cs typeface="DejaVu Sans"/>
              </a:defRPr>
            </a:lvl3pPr>
            <a:lvl4pPr algn="ctr">
              <a:buNone/>
              <a:defRPr sz="1875" b="1">
                <a:solidFill>
                  <a:srgbClr val="6847F5"/>
                </a:solidFill>
                <a:latin typeface="DejaVu Sans"/>
                <a:ea typeface="DejaVu Sans"/>
                <a:cs typeface="DejaVu Sans"/>
              </a:defRPr>
            </a:lvl4pPr>
            <a:lvl5pPr algn="ctr">
              <a:buNone/>
              <a:defRPr sz="1875" b="1">
                <a:solidFill>
                  <a:srgbClr val="6847F5"/>
                </a:solidFill>
                <a:latin typeface="DejaVu Sans"/>
                <a:ea typeface="DejaVu Sans"/>
                <a:cs typeface="DejaVu Sans"/>
              </a:defRPr>
            </a:lvl5pPr>
            <a:lvl6pPr algn="ctr">
              <a:buNone/>
              <a:defRPr sz="1875" b="1">
                <a:solidFill>
                  <a:srgbClr val="6847F5"/>
                </a:solidFill>
                <a:latin typeface="DejaVu Sans"/>
                <a:ea typeface="DejaVu Sans"/>
                <a:cs typeface="DejaVu Sans"/>
              </a:defRPr>
            </a:lvl6pPr>
            <a:lvl7pPr algn="ctr">
              <a:buNone/>
              <a:defRPr sz="1875" b="1">
                <a:solidFill>
                  <a:srgbClr val="6847F5"/>
                </a:solidFill>
                <a:latin typeface="DejaVu Sans"/>
                <a:ea typeface="DejaVu Sans"/>
                <a:cs typeface="DejaVu Sans"/>
              </a:defRPr>
            </a:lvl7pPr>
            <a:lvl8pPr algn="ctr">
              <a:buNone/>
              <a:defRPr sz="1875" b="1">
                <a:solidFill>
                  <a:srgbClr val="6847F5"/>
                </a:solidFill>
                <a:latin typeface="DejaVu Sans"/>
                <a:ea typeface="DejaVu Sans"/>
                <a:cs typeface="DejaVu Sans"/>
              </a:defRPr>
            </a:lvl8pPr>
            <a:lvl9pPr algn="ctr">
              <a:buNone/>
              <a:defRPr sz="1875" b="1">
                <a:solidFill>
                  <a:srgbClr val="6847F5"/>
                </a:solidFill>
                <a:latin typeface="DejaVu Sans"/>
                <a:ea typeface="DejaVu Sans"/>
                <a:cs typeface="DejaVu Sans"/>
              </a:defRPr>
            </a:lvl9pPr>
          </a:lstStyle>
          <a:p xmlns:a="http://schemas.openxmlformats.org/drawingml/2006/main">
            <a:pPr algn="ctr">
              <a:lnSpc>
                <a:spcPct val="112000"/>
              </a:lnSpc>
              <a:buNone/>
              <a:defRPr sz="1875" b="1">
                <a:solidFill>
                  <a:srgbClr val="6847F5"/>
                </a:solidFill>
                <a:latin typeface="DejaVu Sans"/>
                <a:ea typeface="DejaVu Sans"/>
                <a:cs typeface="DejaVu Sans"/>
              </a:defRPr>
            </a:pPr>
            <a:r>
              <a:rPr sz="1875" b="1">
                <a:solidFill>
                  <a:srgbClr val="6847F5"/>
                </a:solidFill>
                <a:latin typeface="DejaVu Sans"/>
                <a:ea typeface="DejaVu Sans"/>
                <a:cs typeface="DejaVu Sans"/>
              </a:rPr>
              <a:t>Offers and counteroffers</a:t>
            </a:r>
          </a:p>
        </p:txBody>
      </p:sp>
      <p:sp>
        <p:nvSpPr>
          <p:cNvPr id="15" name="negotiation-implication">
            <a:extLst xmlns:a="http://schemas.openxmlformats.org/drawingml/2006/main">
              <a:ext uri="{FF2B5EF4-FFF2-40B4-BE49-F238E27FC236}">
                <a16:creationId xmlns:a16="http://schemas.microsoft.com/office/drawing/2014/main" id="{DF2500BB-EEFB-40FB-9F75-CCA03195D6D3}"/>
              </a:ext>
            </a:extLst>
          </p:cNvPr>
          <p:cNvSpPr>
            <a:spLocks xmlns:a="http://schemas.openxmlformats.org/drawingml/2006/main" noGrp="1"/>
          </p:cNvSpPr>
          <p:nvPr/>
        </p:nvSpPr>
        <p:spPr>
          <a:xfrm xmlns:a="http://schemas.openxmlformats.org/drawingml/2006/main">
            <a:off x="571500" y="6000750"/>
            <a:ext cx="11049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1C3D"/>
                </a:solidFill>
                <a:latin typeface="DejaVu Sans"/>
                <a:ea typeface="DejaVu Sans"/>
                <a:cs typeface="DejaVu Sans"/>
              </a:defRPr>
            </a:defPPr>
            <a:lvl1pPr algn="l">
              <a:buNone/>
              <a:defRPr sz="1875" b="1">
                <a:solidFill>
                  <a:srgbClr val="171C3D"/>
                </a:solidFill>
                <a:latin typeface="DejaVu Sans"/>
                <a:ea typeface="DejaVu Sans"/>
                <a:cs typeface="DejaVu Sans"/>
              </a:defRPr>
            </a:lvl1pPr>
            <a:lvl2pPr algn="l">
              <a:buNone/>
              <a:defRPr sz="1875" b="1">
                <a:solidFill>
                  <a:srgbClr val="171C3D"/>
                </a:solidFill>
                <a:latin typeface="DejaVu Sans"/>
                <a:ea typeface="DejaVu Sans"/>
                <a:cs typeface="DejaVu Sans"/>
              </a:defRPr>
            </a:lvl2pPr>
            <a:lvl3pPr algn="l">
              <a:buNone/>
              <a:defRPr sz="1875" b="1">
                <a:solidFill>
                  <a:srgbClr val="171C3D"/>
                </a:solidFill>
                <a:latin typeface="DejaVu Sans"/>
                <a:ea typeface="DejaVu Sans"/>
                <a:cs typeface="DejaVu Sans"/>
              </a:defRPr>
            </a:lvl3pPr>
            <a:lvl4pPr algn="l">
              <a:buNone/>
              <a:defRPr sz="1875" b="1">
                <a:solidFill>
                  <a:srgbClr val="171C3D"/>
                </a:solidFill>
                <a:latin typeface="DejaVu Sans"/>
                <a:ea typeface="DejaVu Sans"/>
                <a:cs typeface="DejaVu Sans"/>
              </a:defRPr>
            </a:lvl4pPr>
            <a:lvl5pPr algn="l">
              <a:buNone/>
              <a:defRPr sz="1875" b="1">
                <a:solidFill>
                  <a:srgbClr val="171C3D"/>
                </a:solidFill>
                <a:latin typeface="DejaVu Sans"/>
                <a:ea typeface="DejaVu Sans"/>
                <a:cs typeface="DejaVu Sans"/>
              </a:defRPr>
            </a:lvl5pPr>
            <a:lvl6pPr algn="l">
              <a:buNone/>
              <a:defRPr sz="1875" b="1">
                <a:solidFill>
                  <a:srgbClr val="171C3D"/>
                </a:solidFill>
                <a:latin typeface="DejaVu Sans"/>
                <a:ea typeface="DejaVu Sans"/>
                <a:cs typeface="DejaVu Sans"/>
              </a:defRPr>
            </a:lvl6pPr>
            <a:lvl7pPr algn="l">
              <a:buNone/>
              <a:defRPr sz="1875" b="1">
                <a:solidFill>
                  <a:srgbClr val="171C3D"/>
                </a:solidFill>
                <a:latin typeface="DejaVu Sans"/>
                <a:ea typeface="DejaVu Sans"/>
                <a:cs typeface="DejaVu Sans"/>
              </a:defRPr>
            </a:lvl7pPr>
            <a:lvl8pPr algn="l">
              <a:buNone/>
              <a:defRPr sz="1875" b="1">
                <a:solidFill>
                  <a:srgbClr val="171C3D"/>
                </a:solidFill>
                <a:latin typeface="DejaVu Sans"/>
                <a:ea typeface="DejaVu Sans"/>
                <a:cs typeface="DejaVu Sans"/>
              </a:defRPr>
            </a:lvl8pPr>
            <a:lvl9pPr algn="l">
              <a:buNone/>
              <a:defRPr sz="1875" b="1">
                <a:solidFill>
                  <a:srgbClr val="171C3D"/>
                </a:solidFill>
                <a:latin typeface="DejaVu Sans"/>
                <a:ea typeface="DejaVu Sans"/>
                <a:cs typeface="DejaVu Sans"/>
              </a:defRPr>
            </a:lvl9pPr>
          </a:lstStyle>
          <a:p xmlns:a="http://schemas.openxmlformats.org/drawingml/2006/main">
            <a:pPr algn="l">
              <a:lnSpc>
                <a:spcPct val="112000"/>
              </a:lnSpc>
              <a:buNone/>
              <a:defRPr sz="1875" b="1">
                <a:solidFill>
                  <a:srgbClr val="171C3D"/>
                </a:solidFill>
                <a:latin typeface="DejaVu Sans"/>
                <a:ea typeface="DejaVu Sans"/>
                <a:cs typeface="DejaVu Sans"/>
              </a:defRPr>
            </a:pPr>
            <a:r>
              <a:rPr sz="1875" b="1">
                <a:solidFill>
                  <a:srgbClr val="171C3D"/>
                </a:solidFill>
                <a:latin typeface="DejaVu Sans"/>
                <a:ea typeface="DejaVu Sans"/>
                <a:cs typeface="DejaVu Sans"/>
              </a:rPr>
              <a:t>Each revision can trigger another quote, cost calculation and approval.</a:t>
            </a:r>
          </a:p>
        </p:txBody>
      </p:sp>
    </p:spTree>
    <p:extLst>
      <p:ext uri="{BB962C8B-B14F-4D97-AF65-F5344CB8AC3E}">
        <p14:creationId xmlns:p14="http://schemas.microsoft.com/office/powerpoint/2010/main" val="1478613252"/>
      </p:ext>
    </p:extLst>
  </p:cSld>
</p:sld>
</file>

<file path=ppt/slides/slide3.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5" name="slide-title">
            <a:extLst xmlns:a="http://schemas.openxmlformats.org/drawingml/2006/main">
              <a:ext uri="{FF2B5EF4-FFF2-40B4-BE49-F238E27FC236}">
                <a16:creationId xmlns:a16="http://schemas.microsoft.com/office/drawing/2014/main" id="{5600F1FC-362F-4204-BCC9-4F2E083E415C}"/>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171C3D"/>
                </a:solidFill>
                <a:latin typeface="DejaVu Sans"/>
                <a:ea typeface="DejaVu Sans"/>
                <a:cs typeface="DejaVu Sans"/>
              </a:defRPr>
            </a:defPPr>
            <a:lvl1pPr algn="l">
              <a:buNone/>
              <a:defRPr sz="3225" b="1">
                <a:solidFill>
                  <a:srgbClr val="171C3D"/>
                </a:solidFill>
                <a:latin typeface="DejaVu Sans"/>
                <a:ea typeface="DejaVu Sans"/>
                <a:cs typeface="DejaVu Sans"/>
              </a:defRPr>
            </a:lvl1pPr>
            <a:lvl2pPr algn="l">
              <a:buNone/>
              <a:defRPr sz="3225" b="1">
                <a:solidFill>
                  <a:srgbClr val="171C3D"/>
                </a:solidFill>
                <a:latin typeface="DejaVu Sans"/>
                <a:ea typeface="DejaVu Sans"/>
                <a:cs typeface="DejaVu Sans"/>
              </a:defRPr>
            </a:lvl2pPr>
            <a:lvl3pPr algn="l">
              <a:buNone/>
              <a:defRPr sz="3225" b="1">
                <a:solidFill>
                  <a:srgbClr val="171C3D"/>
                </a:solidFill>
                <a:latin typeface="DejaVu Sans"/>
                <a:ea typeface="DejaVu Sans"/>
                <a:cs typeface="DejaVu Sans"/>
              </a:defRPr>
            </a:lvl3pPr>
            <a:lvl4pPr algn="l">
              <a:buNone/>
              <a:defRPr sz="3225" b="1">
                <a:solidFill>
                  <a:srgbClr val="171C3D"/>
                </a:solidFill>
                <a:latin typeface="DejaVu Sans"/>
                <a:ea typeface="DejaVu Sans"/>
                <a:cs typeface="DejaVu Sans"/>
              </a:defRPr>
            </a:lvl4pPr>
            <a:lvl5pPr algn="l">
              <a:buNone/>
              <a:defRPr sz="3225" b="1">
                <a:solidFill>
                  <a:srgbClr val="171C3D"/>
                </a:solidFill>
                <a:latin typeface="DejaVu Sans"/>
                <a:ea typeface="DejaVu Sans"/>
                <a:cs typeface="DejaVu Sans"/>
              </a:defRPr>
            </a:lvl5pPr>
            <a:lvl6pPr algn="l">
              <a:buNone/>
              <a:defRPr sz="3225" b="1">
                <a:solidFill>
                  <a:srgbClr val="171C3D"/>
                </a:solidFill>
                <a:latin typeface="DejaVu Sans"/>
                <a:ea typeface="DejaVu Sans"/>
                <a:cs typeface="DejaVu Sans"/>
              </a:defRPr>
            </a:lvl6pPr>
            <a:lvl7pPr algn="l">
              <a:buNone/>
              <a:defRPr sz="3225" b="1">
                <a:solidFill>
                  <a:srgbClr val="171C3D"/>
                </a:solidFill>
                <a:latin typeface="DejaVu Sans"/>
                <a:ea typeface="DejaVu Sans"/>
                <a:cs typeface="DejaVu Sans"/>
              </a:defRPr>
            </a:lvl7pPr>
            <a:lvl8pPr algn="l">
              <a:buNone/>
              <a:defRPr sz="3225" b="1">
                <a:solidFill>
                  <a:srgbClr val="171C3D"/>
                </a:solidFill>
                <a:latin typeface="DejaVu Sans"/>
                <a:ea typeface="DejaVu Sans"/>
                <a:cs typeface="DejaVu Sans"/>
              </a:defRPr>
            </a:lvl8pPr>
            <a:lvl9pPr algn="l">
              <a:buNone/>
              <a:defRPr sz="3225" b="1">
                <a:solidFill>
                  <a:srgbClr val="171C3D"/>
                </a:solidFill>
                <a:latin typeface="DejaVu Sans"/>
                <a:ea typeface="DejaVu Sans"/>
                <a:cs typeface="DejaVu Sans"/>
              </a:defRPr>
            </a:lvl9pPr>
          </a:lstStyle>
          <a:p xmlns:a="http://schemas.openxmlformats.org/drawingml/2006/main">
            <a:pPr algn="l">
              <a:lnSpc>
                <a:spcPct val="112000"/>
              </a:lnSpc>
              <a:buNone/>
              <a:defRPr sz="3225" b="1">
                <a:solidFill>
                  <a:srgbClr val="171C3D"/>
                </a:solidFill>
                <a:latin typeface="DejaVu Sans"/>
                <a:ea typeface="DejaVu Sans"/>
                <a:cs typeface="DejaVu Sans"/>
              </a:defRPr>
            </a:pPr>
            <a:r>
              <a:t>Repeated negotiation rounds take time</a:t>
            </a:r>
          </a:p>
        </p:txBody>
      </p:sp>
      <p:sp>
        <p:nvSpPr>
          <p:cNvPr id="2" name="slide-subtitle">
            <a:extLst xmlns:a="http://schemas.openxmlformats.org/drawingml/2006/main">
              <a:ext uri="{FF2B5EF4-FFF2-40B4-BE49-F238E27FC236}">
                <a16:creationId xmlns:a16="http://schemas.microsoft.com/office/drawing/2014/main" id="{E59EBD08-D43A-43CC-A954-C1D79CB3931E}"/>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4B526F"/>
                </a:solidFill>
                <a:latin typeface="DejaVu Sans"/>
                <a:ea typeface="DejaVu Sans"/>
                <a:cs typeface="DejaVu Sans"/>
              </a:defRPr>
            </a:defPPr>
            <a:lvl1pPr algn="l">
              <a:buNone/>
              <a:defRPr sz="1725" b="0">
                <a:solidFill>
                  <a:srgbClr val="4B526F"/>
                </a:solidFill>
                <a:latin typeface="DejaVu Sans"/>
                <a:ea typeface="DejaVu Sans"/>
                <a:cs typeface="DejaVu Sans"/>
              </a:defRPr>
            </a:lvl1pPr>
            <a:lvl2pPr algn="l">
              <a:buNone/>
              <a:defRPr sz="1725" b="0">
                <a:solidFill>
                  <a:srgbClr val="4B526F"/>
                </a:solidFill>
                <a:latin typeface="DejaVu Sans"/>
                <a:ea typeface="DejaVu Sans"/>
                <a:cs typeface="DejaVu Sans"/>
              </a:defRPr>
            </a:lvl2pPr>
            <a:lvl3pPr algn="l">
              <a:buNone/>
              <a:defRPr sz="1725" b="0">
                <a:solidFill>
                  <a:srgbClr val="4B526F"/>
                </a:solidFill>
                <a:latin typeface="DejaVu Sans"/>
                <a:ea typeface="DejaVu Sans"/>
                <a:cs typeface="DejaVu Sans"/>
              </a:defRPr>
            </a:lvl3pPr>
            <a:lvl4pPr algn="l">
              <a:buNone/>
              <a:defRPr sz="1725" b="0">
                <a:solidFill>
                  <a:srgbClr val="4B526F"/>
                </a:solidFill>
                <a:latin typeface="DejaVu Sans"/>
                <a:ea typeface="DejaVu Sans"/>
                <a:cs typeface="DejaVu Sans"/>
              </a:defRPr>
            </a:lvl4pPr>
            <a:lvl5pPr algn="l">
              <a:buNone/>
              <a:defRPr sz="1725" b="0">
                <a:solidFill>
                  <a:srgbClr val="4B526F"/>
                </a:solidFill>
                <a:latin typeface="DejaVu Sans"/>
                <a:ea typeface="DejaVu Sans"/>
                <a:cs typeface="DejaVu Sans"/>
              </a:defRPr>
            </a:lvl5pPr>
            <a:lvl6pPr algn="l">
              <a:buNone/>
              <a:defRPr sz="1725" b="0">
                <a:solidFill>
                  <a:srgbClr val="4B526F"/>
                </a:solidFill>
                <a:latin typeface="DejaVu Sans"/>
                <a:ea typeface="DejaVu Sans"/>
                <a:cs typeface="DejaVu Sans"/>
              </a:defRPr>
            </a:lvl6pPr>
            <a:lvl7pPr algn="l">
              <a:buNone/>
              <a:defRPr sz="1725" b="0">
                <a:solidFill>
                  <a:srgbClr val="4B526F"/>
                </a:solidFill>
                <a:latin typeface="DejaVu Sans"/>
                <a:ea typeface="DejaVu Sans"/>
                <a:cs typeface="DejaVu Sans"/>
              </a:defRPr>
            </a:lvl7pPr>
            <a:lvl8pPr algn="l">
              <a:buNone/>
              <a:defRPr sz="1725" b="0">
                <a:solidFill>
                  <a:srgbClr val="4B526F"/>
                </a:solidFill>
                <a:latin typeface="DejaVu Sans"/>
                <a:ea typeface="DejaVu Sans"/>
                <a:cs typeface="DejaVu Sans"/>
              </a:defRPr>
            </a:lvl8pPr>
            <a:lvl9pPr algn="l">
              <a:buNone/>
              <a:defRPr sz="1725" b="0">
                <a:solidFill>
                  <a:srgbClr val="4B526F"/>
                </a:solidFill>
                <a:latin typeface="DejaVu Sans"/>
                <a:ea typeface="DejaVu Sans"/>
                <a:cs typeface="DejaVu Sans"/>
              </a:defRPr>
            </a:lvl9pPr>
          </a:lstStyle>
          <a:p xmlns:a="http://schemas.openxmlformats.org/drawingml/2006/main">
            <a:pPr algn="l">
              <a:lnSpc>
                <a:spcPct val="112000"/>
              </a:lnSpc>
              <a:buNone/>
              <a:defRPr sz="1725" b="0">
                <a:solidFill>
                  <a:srgbClr val="4B526F"/>
                </a:solidFill>
                <a:latin typeface="DejaVu Sans"/>
                <a:ea typeface="DejaVu Sans"/>
                <a:cs typeface="DejaVu Sans"/>
              </a:defRPr>
            </a:pPr>
            <a:r>
              <a:rPr sz="1725" b="0">
                <a:solidFill>
                  <a:srgbClr val="4B526F"/>
                </a:solidFill>
                <a:latin typeface="DejaVu Sans"/>
                <a:ea typeface="DejaVu Sans"/>
                <a:cs typeface="DejaVu Sans"/>
              </a:rPr>
              <a:t>Initial customer hypothesis: manufacturers and distributors with 20–499 employees</a:t>
            </a:r>
          </a:p>
        </p:txBody>
      </p:sp>
      <p:sp>
        <p:nvSpPr>
          <p:cNvPr id="3" name="brand">
            <a:extLst xmlns:a="http://schemas.openxmlformats.org/drawingml/2006/main">
              <a:ext uri="{FF2B5EF4-FFF2-40B4-BE49-F238E27FC236}">
                <a16:creationId xmlns:a16="http://schemas.microsoft.com/office/drawing/2014/main" id="{1CA046D6-E7B2-47D2-B4F7-257ECF37CB60}"/>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69728D"/>
                </a:solidFill>
                <a:latin typeface="DejaVu Sans"/>
                <a:ea typeface="DejaVu Sans"/>
                <a:cs typeface="DejaVu Sans"/>
              </a:defRPr>
            </a:defPPr>
            <a:lvl1pPr algn="l">
              <a:buNone/>
              <a:defRPr sz="1050" b="1">
                <a:solidFill>
                  <a:srgbClr val="69728D"/>
                </a:solidFill>
                <a:latin typeface="DejaVu Sans"/>
                <a:ea typeface="DejaVu Sans"/>
                <a:cs typeface="DejaVu Sans"/>
              </a:defRPr>
            </a:lvl1pPr>
            <a:lvl2pPr algn="l">
              <a:buNone/>
              <a:defRPr sz="1050" b="1">
                <a:solidFill>
                  <a:srgbClr val="69728D"/>
                </a:solidFill>
                <a:latin typeface="DejaVu Sans"/>
                <a:ea typeface="DejaVu Sans"/>
                <a:cs typeface="DejaVu Sans"/>
              </a:defRPr>
            </a:lvl2pPr>
            <a:lvl3pPr algn="l">
              <a:buNone/>
              <a:defRPr sz="1050" b="1">
                <a:solidFill>
                  <a:srgbClr val="69728D"/>
                </a:solidFill>
                <a:latin typeface="DejaVu Sans"/>
                <a:ea typeface="DejaVu Sans"/>
                <a:cs typeface="DejaVu Sans"/>
              </a:defRPr>
            </a:lvl3pPr>
            <a:lvl4pPr algn="l">
              <a:buNone/>
              <a:defRPr sz="1050" b="1">
                <a:solidFill>
                  <a:srgbClr val="69728D"/>
                </a:solidFill>
                <a:latin typeface="DejaVu Sans"/>
                <a:ea typeface="DejaVu Sans"/>
                <a:cs typeface="DejaVu Sans"/>
              </a:defRPr>
            </a:lvl4pPr>
            <a:lvl5pPr algn="l">
              <a:buNone/>
              <a:defRPr sz="1050" b="1">
                <a:solidFill>
                  <a:srgbClr val="69728D"/>
                </a:solidFill>
                <a:latin typeface="DejaVu Sans"/>
                <a:ea typeface="DejaVu Sans"/>
                <a:cs typeface="DejaVu Sans"/>
              </a:defRPr>
            </a:lvl5pPr>
            <a:lvl6pPr algn="l">
              <a:buNone/>
              <a:defRPr sz="1050" b="1">
                <a:solidFill>
                  <a:srgbClr val="69728D"/>
                </a:solidFill>
                <a:latin typeface="DejaVu Sans"/>
                <a:ea typeface="DejaVu Sans"/>
                <a:cs typeface="DejaVu Sans"/>
              </a:defRPr>
            </a:lvl6pPr>
            <a:lvl7pPr algn="l">
              <a:buNone/>
              <a:defRPr sz="1050" b="1">
                <a:solidFill>
                  <a:srgbClr val="69728D"/>
                </a:solidFill>
                <a:latin typeface="DejaVu Sans"/>
                <a:ea typeface="DejaVu Sans"/>
                <a:cs typeface="DejaVu Sans"/>
              </a:defRPr>
            </a:lvl7pPr>
            <a:lvl8pPr algn="l">
              <a:buNone/>
              <a:defRPr sz="1050" b="1">
                <a:solidFill>
                  <a:srgbClr val="69728D"/>
                </a:solidFill>
                <a:latin typeface="DejaVu Sans"/>
                <a:ea typeface="DejaVu Sans"/>
                <a:cs typeface="DejaVu Sans"/>
              </a:defRPr>
            </a:lvl8pPr>
            <a:lvl9pPr algn="l">
              <a:buNone/>
              <a:defRPr sz="1050" b="1">
                <a:solidFill>
                  <a:srgbClr val="69728D"/>
                </a:solidFill>
                <a:latin typeface="DejaVu Sans"/>
                <a:ea typeface="DejaVu Sans"/>
                <a:cs typeface="DejaVu Sans"/>
              </a:defRPr>
            </a:lvl9pPr>
          </a:lstStyle>
          <a:p xmlns:a="http://schemas.openxmlformats.org/drawingml/2006/main">
            <a:pPr algn="l">
              <a:lnSpc>
                <a:spcPct val="112000"/>
              </a:lnSpc>
              <a:buNone/>
              <a:defRPr sz="1050" b="1">
                <a:solidFill>
                  <a:srgbClr val="69728D"/>
                </a:solidFill>
                <a:latin typeface="DejaVu Sans"/>
                <a:ea typeface="DejaVu Sans"/>
                <a:cs typeface="DejaVu Sans"/>
              </a:defRPr>
            </a:pPr>
            <a:r>
              <a:rPr sz="1050" b="1">
                <a:solidFill>
                  <a:srgbClr val="69728D"/>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6EAB3728-1876-4C9B-AC7E-D07F7814F17B}"/>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9728D"/>
                </a:solidFill>
                <a:latin typeface="DejaVu Sans"/>
                <a:ea typeface="DejaVu Sans"/>
                <a:cs typeface="DejaVu Sans"/>
              </a:defRPr>
            </a:defPPr>
            <a:lvl1pPr algn="r">
              <a:buNone/>
              <a:defRPr sz="1050" b="0">
                <a:solidFill>
                  <a:srgbClr val="69728D"/>
                </a:solidFill>
                <a:latin typeface="DejaVu Sans"/>
                <a:ea typeface="DejaVu Sans"/>
                <a:cs typeface="DejaVu Sans"/>
              </a:defRPr>
            </a:lvl1pPr>
            <a:lvl2pPr algn="r">
              <a:buNone/>
              <a:defRPr sz="1050" b="0">
                <a:solidFill>
                  <a:srgbClr val="69728D"/>
                </a:solidFill>
                <a:latin typeface="DejaVu Sans"/>
                <a:ea typeface="DejaVu Sans"/>
                <a:cs typeface="DejaVu Sans"/>
              </a:defRPr>
            </a:lvl2pPr>
            <a:lvl3pPr algn="r">
              <a:buNone/>
              <a:defRPr sz="1050" b="0">
                <a:solidFill>
                  <a:srgbClr val="69728D"/>
                </a:solidFill>
                <a:latin typeface="DejaVu Sans"/>
                <a:ea typeface="DejaVu Sans"/>
                <a:cs typeface="DejaVu Sans"/>
              </a:defRPr>
            </a:lvl3pPr>
            <a:lvl4pPr algn="r">
              <a:buNone/>
              <a:defRPr sz="1050" b="0">
                <a:solidFill>
                  <a:srgbClr val="69728D"/>
                </a:solidFill>
                <a:latin typeface="DejaVu Sans"/>
                <a:ea typeface="DejaVu Sans"/>
                <a:cs typeface="DejaVu Sans"/>
              </a:defRPr>
            </a:lvl4pPr>
            <a:lvl5pPr algn="r">
              <a:buNone/>
              <a:defRPr sz="1050" b="0">
                <a:solidFill>
                  <a:srgbClr val="69728D"/>
                </a:solidFill>
                <a:latin typeface="DejaVu Sans"/>
                <a:ea typeface="DejaVu Sans"/>
                <a:cs typeface="DejaVu Sans"/>
              </a:defRPr>
            </a:lvl5pPr>
            <a:lvl6pPr algn="r">
              <a:buNone/>
              <a:defRPr sz="1050" b="0">
                <a:solidFill>
                  <a:srgbClr val="69728D"/>
                </a:solidFill>
                <a:latin typeface="DejaVu Sans"/>
                <a:ea typeface="DejaVu Sans"/>
                <a:cs typeface="DejaVu Sans"/>
              </a:defRPr>
            </a:lvl6pPr>
            <a:lvl7pPr algn="r">
              <a:buNone/>
              <a:defRPr sz="1050" b="0">
                <a:solidFill>
                  <a:srgbClr val="69728D"/>
                </a:solidFill>
                <a:latin typeface="DejaVu Sans"/>
                <a:ea typeface="DejaVu Sans"/>
                <a:cs typeface="DejaVu Sans"/>
              </a:defRPr>
            </a:lvl7pPr>
            <a:lvl8pPr algn="r">
              <a:buNone/>
              <a:defRPr sz="1050" b="0">
                <a:solidFill>
                  <a:srgbClr val="69728D"/>
                </a:solidFill>
                <a:latin typeface="DejaVu Sans"/>
                <a:ea typeface="DejaVu Sans"/>
                <a:cs typeface="DejaVu Sans"/>
              </a:defRPr>
            </a:lvl8pPr>
            <a:lvl9pPr algn="r">
              <a:buNone/>
              <a:defRPr sz="1050" b="0">
                <a:solidFill>
                  <a:srgbClr val="69728D"/>
                </a:solidFill>
                <a:latin typeface="DejaVu Sans"/>
                <a:ea typeface="DejaVu Sans"/>
                <a:cs typeface="DejaVu Sans"/>
              </a:defRPr>
            </a:lvl9pPr>
          </a:lstStyle>
          <a:p xmlns:a="http://schemas.openxmlformats.org/drawingml/2006/main">
            <a:pPr algn="r">
              <a:lnSpc>
                <a:spcPct val="112000"/>
              </a:lnSpc>
              <a:buNone/>
              <a:defRPr sz="1050" b="0">
                <a:solidFill>
                  <a:srgbClr val="69728D"/>
                </a:solidFill>
                <a:latin typeface="DejaVu Sans"/>
                <a:ea typeface="DejaVu Sans"/>
                <a:cs typeface="DejaVu Sans"/>
              </a:defRPr>
            </a:pPr>
            <a:r>
              <a:rPr sz="1050" b="0">
                <a:solidFill>
                  <a:srgbClr val="69728D"/>
                </a:solidFill>
                <a:latin typeface="DejaVu Sans"/>
                <a:ea typeface="DejaVu Sans"/>
                <a:cs typeface="DejaVu Sans"/>
              </a:rPr>
              <a:t>03</a:t>
            </a:r>
          </a:p>
        </p:txBody>
      </p:sp>
      <p:sp>
        <p:nvSpPr>
          <p:cNvPr id="5" name="problem-statement">
            <a:extLst xmlns:a="http://schemas.openxmlformats.org/drawingml/2006/main">
              <a:ext uri="{FF2B5EF4-FFF2-40B4-BE49-F238E27FC236}">
                <a16:creationId xmlns:a16="http://schemas.microsoft.com/office/drawing/2014/main" id="{434A77B2-286B-4393-986A-5834137F629F}"/>
              </a:ext>
            </a:extLst>
          </p:cNvPr>
          <p:cNvSpPr>
            <a:spLocks xmlns:a="http://schemas.openxmlformats.org/drawingml/2006/main" noGrp="1"/>
          </p:cNvSpPr>
          <p:nvPr/>
        </p:nvSpPr>
        <p:spPr>
          <a:xfrm xmlns:a="http://schemas.openxmlformats.org/drawingml/2006/main">
            <a:off x="552450" y="2171700"/>
            <a:ext cx="54292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1C3D"/>
                </a:solidFill>
                <a:latin typeface="DejaVu Sans"/>
                <a:ea typeface="DejaVu Sans"/>
                <a:cs typeface="DejaVu Sans"/>
              </a:defRPr>
            </a:defPPr>
            <a:lvl1pPr algn="l">
              <a:buNone/>
              <a:defRPr sz="3900" b="1">
                <a:solidFill>
                  <a:srgbClr val="171C3D"/>
                </a:solidFill>
                <a:latin typeface="DejaVu Sans"/>
                <a:ea typeface="DejaVu Sans"/>
                <a:cs typeface="DejaVu Sans"/>
              </a:defRPr>
            </a:lvl1pPr>
            <a:lvl2pPr algn="l">
              <a:buNone/>
              <a:defRPr sz="3900" b="1">
                <a:solidFill>
                  <a:srgbClr val="171C3D"/>
                </a:solidFill>
                <a:latin typeface="DejaVu Sans"/>
                <a:ea typeface="DejaVu Sans"/>
                <a:cs typeface="DejaVu Sans"/>
              </a:defRPr>
            </a:lvl2pPr>
            <a:lvl3pPr algn="l">
              <a:buNone/>
              <a:defRPr sz="3900" b="1">
                <a:solidFill>
                  <a:srgbClr val="171C3D"/>
                </a:solidFill>
                <a:latin typeface="DejaVu Sans"/>
                <a:ea typeface="DejaVu Sans"/>
                <a:cs typeface="DejaVu Sans"/>
              </a:defRPr>
            </a:lvl3pPr>
            <a:lvl4pPr algn="l">
              <a:buNone/>
              <a:defRPr sz="3900" b="1">
                <a:solidFill>
                  <a:srgbClr val="171C3D"/>
                </a:solidFill>
                <a:latin typeface="DejaVu Sans"/>
                <a:ea typeface="DejaVu Sans"/>
                <a:cs typeface="DejaVu Sans"/>
              </a:defRPr>
            </a:lvl4pPr>
            <a:lvl5pPr algn="l">
              <a:buNone/>
              <a:defRPr sz="3900" b="1">
                <a:solidFill>
                  <a:srgbClr val="171C3D"/>
                </a:solidFill>
                <a:latin typeface="DejaVu Sans"/>
                <a:ea typeface="DejaVu Sans"/>
                <a:cs typeface="DejaVu Sans"/>
              </a:defRPr>
            </a:lvl5pPr>
            <a:lvl6pPr algn="l">
              <a:buNone/>
              <a:defRPr sz="3900" b="1">
                <a:solidFill>
                  <a:srgbClr val="171C3D"/>
                </a:solidFill>
                <a:latin typeface="DejaVu Sans"/>
                <a:ea typeface="DejaVu Sans"/>
                <a:cs typeface="DejaVu Sans"/>
              </a:defRPr>
            </a:lvl6pPr>
            <a:lvl7pPr algn="l">
              <a:buNone/>
              <a:defRPr sz="3900" b="1">
                <a:solidFill>
                  <a:srgbClr val="171C3D"/>
                </a:solidFill>
                <a:latin typeface="DejaVu Sans"/>
                <a:ea typeface="DejaVu Sans"/>
                <a:cs typeface="DejaVu Sans"/>
              </a:defRPr>
            </a:lvl7pPr>
            <a:lvl8pPr algn="l">
              <a:buNone/>
              <a:defRPr sz="3900" b="1">
                <a:solidFill>
                  <a:srgbClr val="171C3D"/>
                </a:solidFill>
                <a:latin typeface="DejaVu Sans"/>
                <a:ea typeface="DejaVu Sans"/>
                <a:cs typeface="DejaVu Sans"/>
              </a:defRPr>
            </a:lvl8pPr>
            <a:lvl9pPr algn="l">
              <a:buNone/>
              <a:defRPr sz="3900" b="1">
                <a:solidFill>
                  <a:srgbClr val="171C3D"/>
                </a:solidFill>
                <a:latin typeface="DejaVu Sans"/>
                <a:ea typeface="DejaVu Sans"/>
                <a:cs typeface="DejaVu Sans"/>
              </a:defRPr>
            </a:lvl9pPr>
          </a:lstStyle>
          <a:p xmlns:a="http://schemas.openxmlformats.org/drawingml/2006/main">
            <a:pPr algn="l">
              <a:lnSpc>
                <a:spcPct val="112000"/>
              </a:lnSpc>
              <a:buNone/>
              <a:defRPr sz="3900" b="1">
                <a:solidFill>
                  <a:srgbClr val="171C3D"/>
                </a:solidFill>
                <a:latin typeface="DejaVu Sans"/>
                <a:ea typeface="DejaVu Sans"/>
                <a:cs typeface="DejaVu Sans"/>
              </a:defRPr>
            </a:pPr>
            <a:r>
              <a:rPr sz="3600" b="1">
                <a:solidFill>
                  <a:srgbClr val="171C3D"/>
                </a:solidFill>
                <a:latin typeface="DejaVu Sans"/>
                <a:ea typeface="DejaVu Sans"/>
                <a:cs typeface="DejaVu Sans"/>
              </a:rPr>
              <a:t>Each pricing round</a:t>
            </a:r>
          </a:p>
          <a:p xmlns:a="http://schemas.openxmlformats.org/drawingml/2006/main">
            <a:pPr algn="l">
              <a:lnSpc>
                <a:spcPct val="112000"/>
              </a:lnSpc>
              <a:buNone/>
              <a:defRPr sz="3900" b="1">
                <a:solidFill>
                  <a:srgbClr val="171C3D"/>
                </a:solidFill>
                <a:latin typeface="DejaVu Sans"/>
                <a:ea typeface="DejaVu Sans"/>
                <a:cs typeface="DejaVu Sans"/>
              </a:defRPr>
            </a:pPr>
            <a:r>
              <a:rPr sz="3600" b="1">
                <a:solidFill>
                  <a:srgbClr val="171C3D"/>
                </a:solidFill>
                <a:latin typeface="DejaVu Sans"/>
                <a:ea typeface="DejaVu Sans"/>
                <a:cs typeface="DejaVu Sans"/>
              </a:rPr>
              <a:t>adds time and</a:t>
            </a:r>
          </a:p>
          <a:p xmlns:a="http://schemas.openxmlformats.org/drawingml/2006/main">
            <a:pPr algn="l">
              <a:lnSpc>
                <a:spcPct val="112000"/>
              </a:lnSpc>
              <a:buNone/>
              <a:defRPr sz="3900" b="1">
                <a:solidFill>
                  <a:srgbClr val="171C3D"/>
                </a:solidFill>
                <a:latin typeface="DejaVu Sans"/>
                <a:ea typeface="DejaVu Sans"/>
                <a:cs typeface="DejaVu Sans"/>
              </a:defRPr>
            </a:pPr>
            <a:r>
              <a:rPr sz="3600" b="1">
                <a:solidFill>
                  <a:srgbClr val="171C3D"/>
                </a:solidFill>
                <a:latin typeface="DejaVu Sans"/>
                <a:ea typeface="DejaVu Sans"/>
                <a:cs typeface="DejaVu Sans"/>
              </a:rPr>
              <a:t>coordination cost</a:t>
            </a:r>
          </a:p>
        </p:txBody>
      </p:sp>
      <p:sp>
        <p:nvSpPr>
          <p:cNvPr id="6" name="problem-label-0">
            <a:extLst xmlns:a="http://schemas.openxmlformats.org/drawingml/2006/main">
              <a:ext uri="{FF2B5EF4-FFF2-40B4-BE49-F238E27FC236}">
                <a16:creationId xmlns:a16="http://schemas.microsoft.com/office/drawing/2014/main" id="{7A016679-2F33-4E79-B8A0-3AFA5FF9BF67}"/>
              </a:ext>
            </a:extLst>
          </p:cNvPr>
          <p:cNvSpPr>
            <a:spLocks xmlns:a="http://schemas.openxmlformats.org/drawingml/2006/main" noGrp="1"/>
          </p:cNvSpPr>
          <p:nvPr/>
        </p:nvSpPr>
        <p:spPr>
          <a:xfrm xmlns:a="http://schemas.openxmlformats.org/drawingml/2006/main">
            <a:off x="6667500" y="2028825"/>
            <a:ext cx="4762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171C3D"/>
                </a:solidFill>
                <a:latin typeface="DejaVu Sans"/>
                <a:ea typeface="DejaVu Sans"/>
                <a:cs typeface="DejaVu Sans"/>
              </a:defRPr>
            </a:defPPr>
            <a:lvl1pPr algn="l">
              <a:buNone/>
              <a:defRPr sz="1950" b="1">
                <a:solidFill>
                  <a:srgbClr val="171C3D"/>
                </a:solidFill>
                <a:latin typeface="DejaVu Sans"/>
                <a:ea typeface="DejaVu Sans"/>
                <a:cs typeface="DejaVu Sans"/>
              </a:defRPr>
            </a:lvl1pPr>
            <a:lvl2pPr algn="l">
              <a:buNone/>
              <a:defRPr sz="1950" b="1">
                <a:solidFill>
                  <a:srgbClr val="171C3D"/>
                </a:solidFill>
                <a:latin typeface="DejaVu Sans"/>
                <a:ea typeface="DejaVu Sans"/>
                <a:cs typeface="DejaVu Sans"/>
              </a:defRPr>
            </a:lvl2pPr>
            <a:lvl3pPr algn="l">
              <a:buNone/>
              <a:defRPr sz="1950" b="1">
                <a:solidFill>
                  <a:srgbClr val="171C3D"/>
                </a:solidFill>
                <a:latin typeface="DejaVu Sans"/>
                <a:ea typeface="DejaVu Sans"/>
                <a:cs typeface="DejaVu Sans"/>
              </a:defRPr>
            </a:lvl3pPr>
            <a:lvl4pPr algn="l">
              <a:buNone/>
              <a:defRPr sz="1950" b="1">
                <a:solidFill>
                  <a:srgbClr val="171C3D"/>
                </a:solidFill>
                <a:latin typeface="DejaVu Sans"/>
                <a:ea typeface="DejaVu Sans"/>
                <a:cs typeface="DejaVu Sans"/>
              </a:defRPr>
            </a:lvl4pPr>
            <a:lvl5pPr algn="l">
              <a:buNone/>
              <a:defRPr sz="1950" b="1">
                <a:solidFill>
                  <a:srgbClr val="171C3D"/>
                </a:solidFill>
                <a:latin typeface="DejaVu Sans"/>
                <a:ea typeface="DejaVu Sans"/>
                <a:cs typeface="DejaVu Sans"/>
              </a:defRPr>
            </a:lvl5pPr>
            <a:lvl6pPr algn="l">
              <a:buNone/>
              <a:defRPr sz="1950" b="1">
                <a:solidFill>
                  <a:srgbClr val="171C3D"/>
                </a:solidFill>
                <a:latin typeface="DejaVu Sans"/>
                <a:ea typeface="DejaVu Sans"/>
                <a:cs typeface="DejaVu Sans"/>
              </a:defRPr>
            </a:lvl6pPr>
            <a:lvl7pPr algn="l">
              <a:buNone/>
              <a:defRPr sz="1950" b="1">
                <a:solidFill>
                  <a:srgbClr val="171C3D"/>
                </a:solidFill>
                <a:latin typeface="DejaVu Sans"/>
                <a:ea typeface="DejaVu Sans"/>
                <a:cs typeface="DejaVu Sans"/>
              </a:defRPr>
            </a:lvl7pPr>
            <a:lvl8pPr algn="l">
              <a:buNone/>
              <a:defRPr sz="1950" b="1">
                <a:solidFill>
                  <a:srgbClr val="171C3D"/>
                </a:solidFill>
                <a:latin typeface="DejaVu Sans"/>
                <a:ea typeface="DejaVu Sans"/>
                <a:cs typeface="DejaVu Sans"/>
              </a:defRPr>
            </a:lvl8pPr>
            <a:lvl9pPr algn="l">
              <a:buNone/>
              <a:defRPr sz="1950" b="1">
                <a:solidFill>
                  <a:srgbClr val="171C3D"/>
                </a:solidFill>
                <a:latin typeface="DejaVu Sans"/>
                <a:ea typeface="DejaVu Sans"/>
                <a:cs typeface="DejaVu Sans"/>
              </a:defRPr>
            </a:lvl9pPr>
          </a:lstStyle>
          <a:p xmlns:a="http://schemas.openxmlformats.org/drawingml/2006/main">
            <a:pPr algn="l">
              <a:lnSpc>
                <a:spcPct val="112000"/>
              </a:lnSpc>
              <a:buNone/>
              <a:defRPr sz="1950" b="1">
                <a:solidFill>
                  <a:srgbClr val="171C3D"/>
                </a:solidFill>
                <a:latin typeface="DejaVu Sans"/>
                <a:ea typeface="DejaVu Sans"/>
                <a:cs typeface="DejaVu Sans"/>
              </a:defRPr>
            </a:pPr>
            <a:r>
              <a:rPr sz="1950" b="1">
                <a:solidFill>
                  <a:srgbClr val="171C3D"/>
                </a:solidFill>
                <a:latin typeface="DejaVu Sans"/>
                <a:ea typeface="DejaVu Sans"/>
                <a:cs typeface="DejaVu Sans"/>
              </a:rPr>
              <a:t>Pricing rounds</a:t>
            </a:r>
          </a:p>
        </p:txBody>
      </p:sp>
      <p:sp>
        <p:nvSpPr>
          <p:cNvPr id="7" name="problem-body-0">
            <a:extLst xmlns:a="http://schemas.openxmlformats.org/drawingml/2006/main">
              <a:ext uri="{FF2B5EF4-FFF2-40B4-BE49-F238E27FC236}">
                <a16:creationId xmlns:a16="http://schemas.microsoft.com/office/drawing/2014/main" id="{18B28155-4E34-4EC6-BCA7-FE5019761B1C}"/>
              </a:ext>
            </a:extLst>
          </p:cNvPr>
          <p:cNvSpPr>
            <a:spLocks xmlns:a="http://schemas.openxmlformats.org/drawingml/2006/main" noGrp="1"/>
          </p:cNvSpPr>
          <p:nvPr/>
        </p:nvSpPr>
        <p:spPr>
          <a:xfrm xmlns:a="http://schemas.openxmlformats.org/drawingml/2006/main">
            <a:off x="6667500" y="2400300"/>
            <a:ext cx="47625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75" b="0">
                <a:solidFill>
                  <a:srgbClr val="4B526F"/>
                </a:solidFill>
                <a:latin typeface="DejaVu Sans"/>
                <a:ea typeface="DejaVu Sans"/>
                <a:cs typeface="DejaVu Sans"/>
              </a:defRPr>
            </a:defPPr>
            <a:lvl1pPr algn="l">
              <a:buNone/>
              <a:defRPr sz="1575" b="0">
                <a:solidFill>
                  <a:srgbClr val="4B526F"/>
                </a:solidFill>
                <a:latin typeface="DejaVu Sans"/>
                <a:ea typeface="DejaVu Sans"/>
                <a:cs typeface="DejaVu Sans"/>
              </a:defRPr>
            </a:lvl1pPr>
            <a:lvl2pPr algn="l">
              <a:buNone/>
              <a:defRPr sz="1575" b="0">
                <a:solidFill>
                  <a:srgbClr val="4B526F"/>
                </a:solidFill>
                <a:latin typeface="DejaVu Sans"/>
                <a:ea typeface="DejaVu Sans"/>
                <a:cs typeface="DejaVu Sans"/>
              </a:defRPr>
            </a:lvl2pPr>
            <a:lvl3pPr algn="l">
              <a:buNone/>
              <a:defRPr sz="1575" b="0">
                <a:solidFill>
                  <a:srgbClr val="4B526F"/>
                </a:solidFill>
                <a:latin typeface="DejaVu Sans"/>
                <a:ea typeface="DejaVu Sans"/>
                <a:cs typeface="DejaVu Sans"/>
              </a:defRPr>
            </a:lvl3pPr>
            <a:lvl4pPr algn="l">
              <a:buNone/>
              <a:defRPr sz="1575" b="0">
                <a:solidFill>
                  <a:srgbClr val="4B526F"/>
                </a:solidFill>
                <a:latin typeface="DejaVu Sans"/>
                <a:ea typeface="DejaVu Sans"/>
                <a:cs typeface="DejaVu Sans"/>
              </a:defRPr>
            </a:lvl4pPr>
            <a:lvl5pPr algn="l">
              <a:buNone/>
              <a:defRPr sz="1575" b="0">
                <a:solidFill>
                  <a:srgbClr val="4B526F"/>
                </a:solidFill>
                <a:latin typeface="DejaVu Sans"/>
                <a:ea typeface="DejaVu Sans"/>
                <a:cs typeface="DejaVu Sans"/>
              </a:defRPr>
            </a:lvl5pPr>
            <a:lvl6pPr algn="l">
              <a:buNone/>
              <a:defRPr sz="1575" b="0">
                <a:solidFill>
                  <a:srgbClr val="4B526F"/>
                </a:solidFill>
                <a:latin typeface="DejaVu Sans"/>
                <a:ea typeface="DejaVu Sans"/>
                <a:cs typeface="DejaVu Sans"/>
              </a:defRPr>
            </a:lvl6pPr>
            <a:lvl7pPr algn="l">
              <a:buNone/>
              <a:defRPr sz="1575" b="0">
                <a:solidFill>
                  <a:srgbClr val="4B526F"/>
                </a:solidFill>
                <a:latin typeface="DejaVu Sans"/>
                <a:ea typeface="DejaVu Sans"/>
                <a:cs typeface="DejaVu Sans"/>
              </a:defRPr>
            </a:lvl7pPr>
            <a:lvl8pPr algn="l">
              <a:buNone/>
              <a:defRPr sz="1575" b="0">
                <a:solidFill>
                  <a:srgbClr val="4B526F"/>
                </a:solidFill>
                <a:latin typeface="DejaVu Sans"/>
                <a:ea typeface="DejaVu Sans"/>
                <a:cs typeface="DejaVu Sans"/>
              </a:defRPr>
            </a:lvl8pPr>
            <a:lvl9pPr algn="l">
              <a:buNone/>
              <a:defRPr sz="1575" b="0">
                <a:solidFill>
                  <a:srgbClr val="4B526F"/>
                </a:solidFill>
                <a:latin typeface="DejaVu Sans"/>
                <a:ea typeface="DejaVu Sans"/>
                <a:cs typeface="DejaVu Sans"/>
              </a:defRPr>
            </a:lvl9pPr>
          </a:lstStyle>
          <a:p xmlns:a="http://schemas.openxmlformats.org/drawingml/2006/main">
            <a:pPr algn="l">
              <a:lnSpc>
                <a:spcPct val="112000"/>
              </a:lnSpc>
              <a:buNone/>
              <a:defRPr sz="1575" b="0">
                <a:solidFill>
                  <a:srgbClr val="4B526F"/>
                </a:solidFill>
                <a:latin typeface="DejaVu Sans"/>
                <a:ea typeface="DejaVu Sans"/>
                <a:cs typeface="DejaVu Sans"/>
              </a:defRPr>
            </a:pPr>
            <a:r>
              <a:rPr sz="1575" b="0">
                <a:solidFill>
                  <a:srgbClr val="4B526F"/>
                </a:solidFill>
                <a:latin typeface="DejaVu Sans"/>
                <a:ea typeface="DejaVu Sans"/>
                <a:cs typeface="DejaVu Sans"/>
              </a:rPr>
              <a:t>Repeated offers and clarifications</a:t>
            </a:r>
          </a:p>
          <a:p xmlns:a="http://schemas.openxmlformats.org/drawingml/2006/main">
            <a:pPr algn="l">
              <a:lnSpc>
                <a:spcPct val="112000"/>
              </a:lnSpc>
              <a:buNone/>
              <a:defRPr sz="1575" b="0">
                <a:solidFill>
                  <a:srgbClr val="4B526F"/>
                </a:solidFill>
                <a:latin typeface="DejaVu Sans"/>
                <a:ea typeface="DejaVu Sans"/>
                <a:cs typeface="DejaVu Sans"/>
              </a:defRPr>
            </a:pPr>
            <a:r>
              <a:rPr sz="1575" b="0">
                <a:solidFill>
                  <a:srgbClr val="4B526F"/>
                </a:solidFill>
                <a:latin typeface="DejaVu Sans"/>
                <a:ea typeface="DejaVu Sans"/>
                <a:cs typeface="DejaVu Sans"/>
              </a:rPr>
              <a:t>stretch time to agreement.</a:t>
            </a:r>
          </a:p>
        </p:txBody>
      </p:sp>
      <p:sp>
        <p:nvSpPr>
          <p:cNvPr id="8" name="problem-label-1">
            <a:extLst xmlns:a="http://schemas.openxmlformats.org/drawingml/2006/main">
              <a:ext uri="{FF2B5EF4-FFF2-40B4-BE49-F238E27FC236}">
                <a16:creationId xmlns:a16="http://schemas.microsoft.com/office/drawing/2014/main" id="{8A57BE47-A3F2-4FE9-8627-F0DBBCD615FB}"/>
              </a:ext>
            </a:extLst>
          </p:cNvPr>
          <p:cNvSpPr>
            <a:spLocks xmlns:a="http://schemas.openxmlformats.org/drawingml/2006/main" noGrp="1"/>
          </p:cNvSpPr>
          <p:nvPr/>
        </p:nvSpPr>
        <p:spPr>
          <a:xfrm xmlns:a="http://schemas.openxmlformats.org/drawingml/2006/main">
            <a:off x="6667500" y="2990850"/>
            <a:ext cx="4762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171C3D"/>
                </a:solidFill>
                <a:latin typeface="DejaVu Sans"/>
                <a:ea typeface="DejaVu Sans"/>
                <a:cs typeface="DejaVu Sans"/>
              </a:defRPr>
            </a:defPPr>
            <a:lvl1pPr algn="l">
              <a:buNone/>
              <a:defRPr sz="1950" b="1">
                <a:solidFill>
                  <a:srgbClr val="171C3D"/>
                </a:solidFill>
                <a:latin typeface="DejaVu Sans"/>
                <a:ea typeface="DejaVu Sans"/>
                <a:cs typeface="DejaVu Sans"/>
              </a:defRPr>
            </a:lvl1pPr>
            <a:lvl2pPr algn="l">
              <a:buNone/>
              <a:defRPr sz="1950" b="1">
                <a:solidFill>
                  <a:srgbClr val="171C3D"/>
                </a:solidFill>
                <a:latin typeface="DejaVu Sans"/>
                <a:ea typeface="DejaVu Sans"/>
                <a:cs typeface="DejaVu Sans"/>
              </a:defRPr>
            </a:lvl2pPr>
            <a:lvl3pPr algn="l">
              <a:buNone/>
              <a:defRPr sz="1950" b="1">
                <a:solidFill>
                  <a:srgbClr val="171C3D"/>
                </a:solidFill>
                <a:latin typeface="DejaVu Sans"/>
                <a:ea typeface="DejaVu Sans"/>
                <a:cs typeface="DejaVu Sans"/>
              </a:defRPr>
            </a:lvl3pPr>
            <a:lvl4pPr algn="l">
              <a:buNone/>
              <a:defRPr sz="1950" b="1">
                <a:solidFill>
                  <a:srgbClr val="171C3D"/>
                </a:solidFill>
                <a:latin typeface="DejaVu Sans"/>
                <a:ea typeface="DejaVu Sans"/>
                <a:cs typeface="DejaVu Sans"/>
              </a:defRPr>
            </a:lvl4pPr>
            <a:lvl5pPr algn="l">
              <a:buNone/>
              <a:defRPr sz="1950" b="1">
                <a:solidFill>
                  <a:srgbClr val="171C3D"/>
                </a:solidFill>
                <a:latin typeface="DejaVu Sans"/>
                <a:ea typeface="DejaVu Sans"/>
                <a:cs typeface="DejaVu Sans"/>
              </a:defRPr>
            </a:lvl5pPr>
            <a:lvl6pPr algn="l">
              <a:buNone/>
              <a:defRPr sz="1950" b="1">
                <a:solidFill>
                  <a:srgbClr val="171C3D"/>
                </a:solidFill>
                <a:latin typeface="DejaVu Sans"/>
                <a:ea typeface="DejaVu Sans"/>
                <a:cs typeface="DejaVu Sans"/>
              </a:defRPr>
            </a:lvl6pPr>
            <a:lvl7pPr algn="l">
              <a:buNone/>
              <a:defRPr sz="1950" b="1">
                <a:solidFill>
                  <a:srgbClr val="171C3D"/>
                </a:solidFill>
                <a:latin typeface="DejaVu Sans"/>
                <a:ea typeface="DejaVu Sans"/>
                <a:cs typeface="DejaVu Sans"/>
              </a:defRPr>
            </a:lvl7pPr>
            <a:lvl8pPr algn="l">
              <a:buNone/>
              <a:defRPr sz="1950" b="1">
                <a:solidFill>
                  <a:srgbClr val="171C3D"/>
                </a:solidFill>
                <a:latin typeface="DejaVu Sans"/>
                <a:ea typeface="DejaVu Sans"/>
                <a:cs typeface="DejaVu Sans"/>
              </a:defRPr>
            </a:lvl8pPr>
            <a:lvl9pPr algn="l">
              <a:buNone/>
              <a:defRPr sz="1950" b="1">
                <a:solidFill>
                  <a:srgbClr val="171C3D"/>
                </a:solidFill>
                <a:latin typeface="DejaVu Sans"/>
                <a:ea typeface="DejaVu Sans"/>
                <a:cs typeface="DejaVu Sans"/>
              </a:defRPr>
            </a:lvl9pPr>
          </a:lstStyle>
          <a:p xmlns:a="http://schemas.openxmlformats.org/drawingml/2006/main">
            <a:pPr algn="l">
              <a:lnSpc>
                <a:spcPct val="112000"/>
              </a:lnSpc>
              <a:buNone/>
              <a:defRPr sz="1950" b="1">
                <a:solidFill>
                  <a:srgbClr val="171C3D"/>
                </a:solidFill>
                <a:latin typeface="DejaVu Sans"/>
                <a:ea typeface="DejaVu Sans"/>
                <a:cs typeface="DejaVu Sans"/>
              </a:defRPr>
            </a:pPr>
            <a:r>
              <a:rPr sz="1950" b="1">
                <a:solidFill>
                  <a:srgbClr val="171C3D"/>
                </a:solidFill>
                <a:latin typeface="DejaVu Sans"/>
                <a:ea typeface="DejaVu Sans"/>
                <a:cs typeface="DejaVu Sans"/>
              </a:rPr>
              <a:t>Coordination</a:t>
            </a:r>
          </a:p>
        </p:txBody>
      </p:sp>
      <p:sp>
        <p:nvSpPr>
          <p:cNvPr id="9" name="problem-body-1">
            <a:extLst xmlns:a="http://schemas.openxmlformats.org/drawingml/2006/main">
              <a:ext uri="{FF2B5EF4-FFF2-40B4-BE49-F238E27FC236}">
                <a16:creationId xmlns:a16="http://schemas.microsoft.com/office/drawing/2014/main" id="{0E661E40-5D99-4AA0-A37D-ED1621F72882}"/>
              </a:ext>
            </a:extLst>
          </p:cNvPr>
          <p:cNvSpPr>
            <a:spLocks xmlns:a="http://schemas.openxmlformats.org/drawingml/2006/main" noGrp="1"/>
          </p:cNvSpPr>
          <p:nvPr/>
        </p:nvSpPr>
        <p:spPr>
          <a:xfrm xmlns:a="http://schemas.openxmlformats.org/drawingml/2006/main">
            <a:off x="6667500" y="3362325"/>
            <a:ext cx="47625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75" b="0">
                <a:solidFill>
                  <a:srgbClr val="4B526F"/>
                </a:solidFill>
                <a:latin typeface="DejaVu Sans"/>
                <a:ea typeface="DejaVu Sans"/>
                <a:cs typeface="DejaVu Sans"/>
              </a:defRPr>
            </a:defPPr>
            <a:lvl1pPr algn="l">
              <a:buNone/>
              <a:defRPr sz="1575" b="0">
                <a:solidFill>
                  <a:srgbClr val="4B526F"/>
                </a:solidFill>
                <a:latin typeface="DejaVu Sans"/>
                <a:ea typeface="DejaVu Sans"/>
                <a:cs typeface="DejaVu Sans"/>
              </a:defRPr>
            </a:lvl1pPr>
            <a:lvl2pPr algn="l">
              <a:buNone/>
              <a:defRPr sz="1575" b="0">
                <a:solidFill>
                  <a:srgbClr val="4B526F"/>
                </a:solidFill>
                <a:latin typeface="DejaVu Sans"/>
                <a:ea typeface="DejaVu Sans"/>
                <a:cs typeface="DejaVu Sans"/>
              </a:defRPr>
            </a:lvl2pPr>
            <a:lvl3pPr algn="l">
              <a:buNone/>
              <a:defRPr sz="1575" b="0">
                <a:solidFill>
                  <a:srgbClr val="4B526F"/>
                </a:solidFill>
                <a:latin typeface="DejaVu Sans"/>
                <a:ea typeface="DejaVu Sans"/>
                <a:cs typeface="DejaVu Sans"/>
              </a:defRPr>
            </a:lvl3pPr>
            <a:lvl4pPr algn="l">
              <a:buNone/>
              <a:defRPr sz="1575" b="0">
                <a:solidFill>
                  <a:srgbClr val="4B526F"/>
                </a:solidFill>
                <a:latin typeface="DejaVu Sans"/>
                <a:ea typeface="DejaVu Sans"/>
                <a:cs typeface="DejaVu Sans"/>
              </a:defRPr>
            </a:lvl4pPr>
            <a:lvl5pPr algn="l">
              <a:buNone/>
              <a:defRPr sz="1575" b="0">
                <a:solidFill>
                  <a:srgbClr val="4B526F"/>
                </a:solidFill>
                <a:latin typeface="DejaVu Sans"/>
                <a:ea typeface="DejaVu Sans"/>
                <a:cs typeface="DejaVu Sans"/>
              </a:defRPr>
            </a:lvl5pPr>
            <a:lvl6pPr algn="l">
              <a:buNone/>
              <a:defRPr sz="1575" b="0">
                <a:solidFill>
                  <a:srgbClr val="4B526F"/>
                </a:solidFill>
                <a:latin typeface="DejaVu Sans"/>
                <a:ea typeface="DejaVu Sans"/>
                <a:cs typeface="DejaVu Sans"/>
              </a:defRPr>
            </a:lvl6pPr>
            <a:lvl7pPr algn="l">
              <a:buNone/>
              <a:defRPr sz="1575" b="0">
                <a:solidFill>
                  <a:srgbClr val="4B526F"/>
                </a:solidFill>
                <a:latin typeface="DejaVu Sans"/>
                <a:ea typeface="DejaVu Sans"/>
                <a:cs typeface="DejaVu Sans"/>
              </a:defRPr>
            </a:lvl7pPr>
            <a:lvl8pPr algn="l">
              <a:buNone/>
              <a:defRPr sz="1575" b="0">
                <a:solidFill>
                  <a:srgbClr val="4B526F"/>
                </a:solidFill>
                <a:latin typeface="DejaVu Sans"/>
                <a:ea typeface="DejaVu Sans"/>
                <a:cs typeface="DejaVu Sans"/>
              </a:defRPr>
            </a:lvl8pPr>
            <a:lvl9pPr algn="l">
              <a:buNone/>
              <a:defRPr sz="1575" b="0">
                <a:solidFill>
                  <a:srgbClr val="4B526F"/>
                </a:solidFill>
                <a:latin typeface="DejaVu Sans"/>
                <a:ea typeface="DejaVu Sans"/>
                <a:cs typeface="DejaVu Sans"/>
              </a:defRPr>
            </a:lvl9pPr>
          </a:lstStyle>
          <a:p xmlns:a="http://schemas.openxmlformats.org/drawingml/2006/main">
            <a:pPr algn="l">
              <a:lnSpc>
                <a:spcPct val="112000"/>
              </a:lnSpc>
              <a:buNone/>
              <a:defRPr sz="1575" b="0">
                <a:solidFill>
                  <a:srgbClr val="4B526F"/>
                </a:solidFill>
                <a:latin typeface="DejaVu Sans"/>
                <a:ea typeface="DejaVu Sans"/>
                <a:cs typeface="DejaVu Sans"/>
              </a:defRPr>
            </a:pPr>
            <a:r>
              <a:rPr sz="1575" b="0">
                <a:solidFill>
                  <a:srgbClr val="4B526F"/>
                </a:solidFill>
                <a:latin typeface="DejaVu Sans"/>
                <a:ea typeface="DejaVu Sans"/>
                <a:cs typeface="DejaVu Sans"/>
              </a:rPr>
              <a:t>Teams reconcile price, volume,</a:t>
            </a:r>
          </a:p>
          <a:p xmlns:a="http://schemas.openxmlformats.org/drawingml/2006/main">
            <a:pPr algn="l">
              <a:lnSpc>
                <a:spcPct val="112000"/>
              </a:lnSpc>
              <a:buNone/>
              <a:defRPr sz="1575" b="0">
                <a:solidFill>
                  <a:srgbClr val="4B526F"/>
                </a:solidFill>
                <a:latin typeface="DejaVu Sans"/>
                <a:ea typeface="DejaVu Sans"/>
                <a:cs typeface="DejaVu Sans"/>
              </a:defRPr>
            </a:pPr>
            <a:r>
              <a:rPr sz="1575" b="0">
                <a:solidFill>
                  <a:srgbClr val="4B526F"/>
                </a:solidFill>
                <a:latin typeface="DejaVu Sans"/>
                <a:ea typeface="DejaVu Sans"/>
                <a:cs typeface="DejaVu Sans"/>
              </a:rPr>
              <a:t>freight and delivery terms.</a:t>
            </a:r>
          </a:p>
        </p:txBody>
      </p:sp>
      <p:sp>
        <p:nvSpPr>
          <p:cNvPr id="10" name="problem-label-2">
            <a:extLst xmlns:a="http://schemas.openxmlformats.org/drawingml/2006/main">
              <a:ext uri="{FF2B5EF4-FFF2-40B4-BE49-F238E27FC236}">
                <a16:creationId xmlns:a16="http://schemas.microsoft.com/office/drawing/2014/main" id="{9EF9508C-D6D4-4864-8D32-40B46D96B959}"/>
              </a:ext>
            </a:extLst>
          </p:cNvPr>
          <p:cNvSpPr>
            <a:spLocks xmlns:a="http://schemas.openxmlformats.org/drawingml/2006/main" noGrp="1"/>
          </p:cNvSpPr>
          <p:nvPr/>
        </p:nvSpPr>
        <p:spPr>
          <a:xfrm xmlns:a="http://schemas.openxmlformats.org/drawingml/2006/main">
            <a:off x="6667500" y="3952875"/>
            <a:ext cx="4762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171C3D"/>
                </a:solidFill>
                <a:latin typeface="DejaVu Sans"/>
                <a:ea typeface="DejaVu Sans"/>
                <a:cs typeface="DejaVu Sans"/>
              </a:defRPr>
            </a:defPPr>
            <a:lvl1pPr algn="l">
              <a:buNone/>
              <a:defRPr sz="1950" b="1">
                <a:solidFill>
                  <a:srgbClr val="171C3D"/>
                </a:solidFill>
                <a:latin typeface="DejaVu Sans"/>
                <a:ea typeface="DejaVu Sans"/>
                <a:cs typeface="DejaVu Sans"/>
              </a:defRPr>
            </a:lvl1pPr>
            <a:lvl2pPr algn="l">
              <a:buNone/>
              <a:defRPr sz="1950" b="1">
                <a:solidFill>
                  <a:srgbClr val="171C3D"/>
                </a:solidFill>
                <a:latin typeface="DejaVu Sans"/>
                <a:ea typeface="DejaVu Sans"/>
                <a:cs typeface="DejaVu Sans"/>
              </a:defRPr>
            </a:lvl2pPr>
            <a:lvl3pPr algn="l">
              <a:buNone/>
              <a:defRPr sz="1950" b="1">
                <a:solidFill>
                  <a:srgbClr val="171C3D"/>
                </a:solidFill>
                <a:latin typeface="DejaVu Sans"/>
                <a:ea typeface="DejaVu Sans"/>
                <a:cs typeface="DejaVu Sans"/>
              </a:defRPr>
            </a:lvl3pPr>
            <a:lvl4pPr algn="l">
              <a:buNone/>
              <a:defRPr sz="1950" b="1">
                <a:solidFill>
                  <a:srgbClr val="171C3D"/>
                </a:solidFill>
                <a:latin typeface="DejaVu Sans"/>
                <a:ea typeface="DejaVu Sans"/>
                <a:cs typeface="DejaVu Sans"/>
              </a:defRPr>
            </a:lvl4pPr>
            <a:lvl5pPr algn="l">
              <a:buNone/>
              <a:defRPr sz="1950" b="1">
                <a:solidFill>
                  <a:srgbClr val="171C3D"/>
                </a:solidFill>
                <a:latin typeface="DejaVu Sans"/>
                <a:ea typeface="DejaVu Sans"/>
                <a:cs typeface="DejaVu Sans"/>
              </a:defRPr>
            </a:lvl5pPr>
            <a:lvl6pPr algn="l">
              <a:buNone/>
              <a:defRPr sz="1950" b="1">
                <a:solidFill>
                  <a:srgbClr val="171C3D"/>
                </a:solidFill>
                <a:latin typeface="DejaVu Sans"/>
                <a:ea typeface="DejaVu Sans"/>
                <a:cs typeface="DejaVu Sans"/>
              </a:defRPr>
            </a:lvl6pPr>
            <a:lvl7pPr algn="l">
              <a:buNone/>
              <a:defRPr sz="1950" b="1">
                <a:solidFill>
                  <a:srgbClr val="171C3D"/>
                </a:solidFill>
                <a:latin typeface="DejaVu Sans"/>
                <a:ea typeface="DejaVu Sans"/>
                <a:cs typeface="DejaVu Sans"/>
              </a:defRPr>
            </a:lvl7pPr>
            <a:lvl8pPr algn="l">
              <a:buNone/>
              <a:defRPr sz="1950" b="1">
                <a:solidFill>
                  <a:srgbClr val="171C3D"/>
                </a:solidFill>
                <a:latin typeface="DejaVu Sans"/>
                <a:ea typeface="DejaVu Sans"/>
                <a:cs typeface="DejaVu Sans"/>
              </a:defRPr>
            </a:lvl8pPr>
            <a:lvl9pPr algn="l">
              <a:buNone/>
              <a:defRPr sz="1950" b="1">
                <a:solidFill>
                  <a:srgbClr val="171C3D"/>
                </a:solidFill>
                <a:latin typeface="DejaVu Sans"/>
                <a:ea typeface="DejaVu Sans"/>
                <a:cs typeface="DejaVu Sans"/>
              </a:defRPr>
            </a:lvl9pPr>
          </a:lstStyle>
          <a:p xmlns:a="http://schemas.openxmlformats.org/drawingml/2006/main">
            <a:pPr algn="l">
              <a:lnSpc>
                <a:spcPct val="112000"/>
              </a:lnSpc>
              <a:buNone/>
              <a:defRPr sz="1950" b="1">
                <a:solidFill>
                  <a:srgbClr val="171C3D"/>
                </a:solidFill>
                <a:latin typeface="DejaVu Sans"/>
                <a:ea typeface="DejaVu Sans"/>
                <a:cs typeface="DejaVu Sans"/>
              </a:defRPr>
            </a:pPr>
            <a:r>
              <a:rPr sz="1950" b="1">
                <a:solidFill>
                  <a:srgbClr val="171C3D"/>
                </a:solidFill>
                <a:latin typeface="DejaVu Sans"/>
                <a:ea typeface="DejaVu Sans"/>
                <a:cs typeface="DejaVu Sans"/>
              </a:rPr>
              <a:t>Rework</a:t>
            </a:r>
          </a:p>
        </p:txBody>
      </p:sp>
      <p:sp>
        <p:nvSpPr>
          <p:cNvPr id="11" name="problem-body-2">
            <a:extLst xmlns:a="http://schemas.openxmlformats.org/drawingml/2006/main">
              <a:ext uri="{FF2B5EF4-FFF2-40B4-BE49-F238E27FC236}">
                <a16:creationId xmlns:a16="http://schemas.microsoft.com/office/drawing/2014/main" id="{77DD8DD2-E5E1-448A-8BB6-ADC2CD112B9C}"/>
              </a:ext>
            </a:extLst>
          </p:cNvPr>
          <p:cNvSpPr>
            <a:spLocks xmlns:a="http://schemas.openxmlformats.org/drawingml/2006/main" noGrp="1"/>
          </p:cNvSpPr>
          <p:nvPr/>
        </p:nvSpPr>
        <p:spPr>
          <a:xfrm xmlns:a="http://schemas.openxmlformats.org/drawingml/2006/main">
            <a:off x="6667500" y="4324350"/>
            <a:ext cx="47625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75" b="0">
                <a:solidFill>
                  <a:srgbClr val="4B526F"/>
                </a:solidFill>
                <a:latin typeface="DejaVu Sans"/>
                <a:ea typeface="DejaVu Sans"/>
                <a:cs typeface="DejaVu Sans"/>
              </a:defRPr>
            </a:defPPr>
            <a:lvl1pPr algn="l">
              <a:buNone/>
              <a:defRPr sz="1575" b="0">
                <a:solidFill>
                  <a:srgbClr val="4B526F"/>
                </a:solidFill>
                <a:latin typeface="DejaVu Sans"/>
                <a:ea typeface="DejaVu Sans"/>
                <a:cs typeface="DejaVu Sans"/>
              </a:defRPr>
            </a:lvl1pPr>
            <a:lvl2pPr algn="l">
              <a:buNone/>
              <a:defRPr sz="1575" b="0">
                <a:solidFill>
                  <a:srgbClr val="4B526F"/>
                </a:solidFill>
                <a:latin typeface="DejaVu Sans"/>
                <a:ea typeface="DejaVu Sans"/>
                <a:cs typeface="DejaVu Sans"/>
              </a:defRPr>
            </a:lvl2pPr>
            <a:lvl3pPr algn="l">
              <a:buNone/>
              <a:defRPr sz="1575" b="0">
                <a:solidFill>
                  <a:srgbClr val="4B526F"/>
                </a:solidFill>
                <a:latin typeface="DejaVu Sans"/>
                <a:ea typeface="DejaVu Sans"/>
                <a:cs typeface="DejaVu Sans"/>
              </a:defRPr>
            </a:lvl3pPr>
            <a:lvl4pPr algn="l">
              <a:buNone/>
              <a:defRPr sz="1575" b="0">
                <a:solidFill>
                  <a:srgbClr val="4B526F"/>
                </a:solidFill>
                <a:latin typeface="DejaVu Sans"/>
                <a:ea typeface="DejaVu Sans"/>
                <a:cs typeface="DejaVu Sans"/>
              </a:defRPr>
            </a:lvl4pPr>
            <a:lvl5pPr algn="l">
              <a:buNone/>
              <a:defRPr sz="1575" b="0">
                <a:solidFill>
                  <a:srgbClr val="4B526F"/>
                </a:solidFill>
                <a:latin typeface="DejaVu Sans"/>
                <a:ea typeface="DejaVu Sans"/>
                <a:cs typeface="DejaVu Sans"/>
              </a:defRPr>
            </a:lvl5pPr>
            <a:lvl6pPr algn="l">
              <a:buNone/>
              <a:defRPr sz="1575" b="0">
                <a:solidFill>
                  <a:srgbClr val="4B526F"/>
                </a:solidFill>
                <a:latin typeface="DejaVu Sans"/>
                <a:ea typeface="DejaVu Sans"/>
                <a:cs typeface="DejaVu Sans"/>
              </a:defRPr>
            </a:lvl6pPr>
            <a:lvl7pPr algn="l">
              <a:buNone/>
              <a:defRPr sz="1575" b="0">
                <a:solidFill>
                  <a:srgbClr val="4B526F"/>
                </a:solidFill>
                <a:latin typeface="DejaVu Sans"/>
                <a:ea typeface="DejaVu Sans"/>
                <a:cs typeface="DejaVu Sans"/>
              </a:defRPr>
            </a:lvl7pPr>
            <a:lvl8pPr algn="l">
              <a:buNone/>
              <a:defRPr sz="1575" b="0">
                <a:solidFill>
                  <a:srgbClr val="4B526F"/>
                </a:solidFill>
                <a:latin typeface="DejaVu Sans"/>
                <a:ea typeface="DejaVu Sans"/>
                <a:cs typeface="DejaVu Sans"/>
              </a:defRPr>
            </a:lvl8pPr>
            <a:lvl9pPr algn="l">
              <a:buNone/>
              <a:defRPr sz="1575" b="0">
                <a:solidFill>
                  <a:srgbClr val="4B526F"/>
                </a:solidFill>
                <a:latin typeface="DejaVu Sans"/>
                <a:ea typeface="DejaVu Sans"/>
                <a:cs typeface="DejaVu Sans"/>
              </a:defRPr>
            </a:lvl9pPr>
          </a:lstStyle>
          <a:p xmlns:a="http://schemas.openxmlformats.org/drawingml/2006/main">
            <a:pPr algn="l">
              <a:lnSpc>
                <a:spcPct val="112000"/>
              </a:lnSpc>
              <a:buNone/>
              <a:defRPr sz="1575" b="0">
                <a:solidFill>
                  <a:srgbClr val="4B526F"/>
                </a:solidFill>
                <a:latin typeface="DejaVu Sans"/>
                <a:ea typeface="DejaVu Sans"/>
                <a:cs typeface="DejaVu Sans"/>
              </a:defRPr>
            </a:pPr>
            <a:r>
              <a:rPr sz="1575" b="0">
                <a:solidFill>
                  <a:srgbClr val="4B526F"/>
                </a:solidFill>
                <a:latin typeface="DejaVu Sans"/>
                <a:ea typeface="DejaVu Sans"/>
                <a:cs typeface="DejaVu Sans"/>
              </a:rPr>
              <a:t>Revised quotes trigger new</a:t>
            </a:r>
          </a:p>
          <a:p xmlns:a="http://schemas.openxmlformats.org/drawingml/2006/main">
            <a:pPr algn="l">
              <a:lnSpc>
                <a:spcPct val="112000"/>
              </a:lnSpc>
              <a:buNone/>
              <a:defRPr sz="1575" b="0">
                <a:solidFill>
                  <a:srgbClr val="4B526F"/>
                </a:solidFill>
                <a:latin typeface="DejaVu Sans"/>
                <a:ea typeface="DejaVu Sans"/>
                <a:cs typeface="DejaVu Sans"/>
              </a:defRPr>
            </a:pPr>
            <a:r>
              <a:rPr sz="1575" b="0">
                <a:solidFill>
                  <a:srgbClr val="4B526F"/>
                </a:solidFill>
                <a:latin typeface="DejaVu Sans"/>
                <a:ea typeface="DejaVu Sans"/>
                <a:cs typeface="DejaVu Sans"/>
              </a:rPr>
              <a:t>comparisons and internal reviews.</a:t>
            </a:r>
          </a:p>
        </p:txBody>
      </p:sp>
      <p:sp>
        <p:nvSpPr>
          <p:cNvPr id="12" name="problem-label-3">
            <a:extLst xmlns:a="http://schemas.openxmlformats.org/drawingml/2006/main">
              <a:ext uri="{FF2B5EF4-FFF2-40B4-BE49-F238E27FC236}">
                <a16:creationId xmlns:a16="http://schemas.microsoft.com/office/drawing/2014/main" id="{E7308043-87BF-4467-AC24-5723A0C0E870}"/>
              </a:ext>
            </a:extLst>
          </p:cNvPr>
          <p:cNvSpPr>
            <a:spLocks xmlns:a="http://schemas.openxmlformats.org/drawingml/2006/main" noGrp="1"/>
          </p:cNvSpPr>
          <p:nvPr/>
        </p:nvSpPr>
        <p:spPr>
          <a:xfrm xmlns:a="http://schemas.openxmlformats.org/drawingml/2006/main">
            <a:off x="6667500" y="4914900"/>
            <a:ext cx="4762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171C3D"/>
                </a:solidFill>
                <a:latin typeface="DejaVu Sans"/>
                <a:ea typeface="DejaVu Sans"/>
                <a:cs typeface="DejaVu Sans"/>
              </a:defRPr>
            </a:defPPr>
            <a:lvl1pPr algn="l">
              <a:buNone/>
              <a:defRPr sz="1950" b="1">
                <a:solidFill>
                  <a:srgbClr val="171C3D"/>
                </a:solidFill>
                <a:latin typeface="DejaVu Sans"/>
                <a:ea typeface="DejaVu Sans"/>
                <a:cs typeface="DejaVu Sans"/>
              </a:defRPr>
            </a:lvl1pPr>
            <a:lvl2pPr algn="l">
              <a:buNone/>
              <a:defRPr sz="1950" b="1">
                <a:solidFill>
                  <a:srgbClr val="171C3D"/>
                </a:solidFill>
                <a:latin typeface="DejaVu Sans"/>
                <a:ea typeface="DejaVu Sans"/>
                <a:cs typeface="DejaVu Sans"/>
              </a:defRPr>
            </a:lvl2pPr>
            <a:lvl3pPr algn="l">
              <a:buNone/>
              <a:defRPr sz="1950" b="1">
                <a:solidFill>
                  <a:srgbClr val="171C3D"/>
                </a:solidFill>
                <a:latin typeface="DejaVu Sans"/>
                <a:ea typeface="DejaVu Sans"/>
                <a:cs typeface="DejaVu Sans"/>
              </a:defRPr>
            </a:lvl3pPr>
            <a:lvl4pPr algn="l">
              <a:buNone/>
              <a:defRPr sz="1950" b="1">
                <a:solidFill>
                  <a:srgbClr val="171C3D"/>
                </a:solidFill>
                <a:latin typeface="DejaVu Sans"/>
                <a:ea typeface="DejaVu Sans"/>
                <a:cs typeface="DejaVu Sans"/>
              </a:defRPr>
            </a:lvl4pPr>
            <a:lvl5pPr algn="l">
              <a:buNone/>
              <a:defRPr sz="1950" b="1">
                <a:solidFill>
                  <a:srgbClr val="171C3D"/>
                </a:solidFill>
                <a:latin typeface="DejaVu Sans"/>
                <a:ea typeface="DejaVu Sans"/>
                <a:cs typeface="DejaVu Sans"/>
              </a:defRPr>
            </a:lvl5pPr>
            <a:lvl6pPr algn="l">
              <a:buNone/>
              <a:defRPr sz="1950" b="1">
                <a:solidFill>
                  <a:srgbClr val="171C3D"/>
                </a:solidFill>
                <a:latin typeface="DejaVu Sans"/>
                <a:ea typeface="DejaVu Sans"/>
                <a:cs typeface="DejaVu Sans"/>
              </a:defRPr>
            </a:lvl6pPr>
            <a:lvl7pPr algn="l">
              <a:buNone/>
              <a:defRPr sz="1950" b="1">
                <a:solidFill>
                  <a:srgbClr val="171C3D"/>
                </a:solidFill>
                <a:latin typeface="DejaVu Sans"/>
                <a:ea typeface="DejaVu Sans"/>
                <a:cs typeface="DejaVu Sans"/>
              </a:defRPr>
            </a:lvl7pPr>
            <a:lvl8pPr algn="l">
              <a:buNone/>
              <a:defRPr sz="1950" b="1">
                <a:solidFill>
                  <a:srgbClr val="171C3D"/>
                </a:solidFill>
                <a:latin typeface="DejaVu Sans"/>
                <a:ea typeface="DejaVu Sans"/>
                <a:cs typeface="DejaVu Sans"/>
              </a:defRPr>
            </a:lvl8pPr>
            <a:lvl9pPr algn="l">
              <a:buNone/>
              <a:defRPr sz="1950" b="1">
                <a:solidFill>
                  <a:srgbClr val="171C3D"/>
                </a:solidFill>
                <a:latin typeface="DejaVu Sans"/>
                <a:ea typeface="DejaVu Sans"/>
                <a:cs typeface="DejaVu Sans"/>
              </a:defRPr>
            </a:lvl9pPr>
          </a:lstStyle>
          <a:p xmlns:a="http://schemas.openxmlformats.org/drawingml/2006/main">
            <a:pPr algn="l">
              <a:lnSpc>
                <a:spcPct val="112000"/>
              </a:lnSpc>
              <a:buNone/>
              <a:defRPr sz="1950" b="1">
                <a:solidFill>
                  <a:srgbClr val="171C3D"/>
                </a:solidFill>
                <a:latin typeface="DejaVu Sans"/>
                <a:ea typeface="DejaVu Sans"/>
                <a:cs typeface="DejaVu Sans"/>
              </a:defRPr>
            </a:pPr>
            <a:r>
              <a:rPr sz="1950" b="1">
                <a:solidFill>
                  <a:srgbClr val="171C3D"/>
                </a:solidFill>
                <a:latin typeface="DejaVu Sans"/>
                <a:ea typeface="DejaVu Sans"/>
                <a:cs typeface="DejaVu Sans"/>
              </a:rPr>
              <a:t>Approval</a:t>
            </a:r>
          </a:p>
        </p:txBody>
      </p:sp>
      <p:sp>
        <p:nvSpPr>
          <p:cNvPr id="13" name="problem-body-3">
            <a:extLst xmlns:a="http://schemas.openxmlformats.org/drawingml/2006/main">
              <a:ext uri="{FF2B5EF4-FFF2-40B4-BE49-F238E27FC236}">
                <a16:creationId xmlns:a16="http://schemas.microsoft.com/office/drawing/2014/main" id="{A087036A-688B-41BB-9D41-4290E06C6752}"/>
              </a:ext>
            </a:extLst>
          </p:cNvPr>
          <p:cNvSpPr>
            <a:spLocks xmlns:a="http://schemas.openxmlformats.org/drawingml/2006/main" noGrp="1"/>
          </p:cNvSpPr>
          <p:nvPr/>
        </p:nvSpPr>
        <p:spPr>
          <a:xfrm xmlns:a="http://schemas.openxmlformats.org/drawingml/2006/main">
            <a:off x="6667500" y="5286375"/>
            <a:ext cx="47625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75" b="0">
                <a:solidFill>
                  <a:srgbClr val="4B526F"/>
                </a:solidFill>
                <a:latin typeface="DejaVu Sans"/>
                <a:ea typeface="DejaVu Sans"/>
                <a:cs typeface="DejaVu Sans"/>
              </a:defRPr>
            </a:defPPr>
            <a:lvl1pPr algn="l">
              <a:buNone/>
              <a:defRPr sz="1575" b="0">
                <a:solidFill>
                  <a:srgbClr val="4B526F"/>
                </a:solidFill>
                <a:latin typeface="DejaVu Sans"/>
                <a:ea typeface="DejaVu Sans"/>
                <a:cs typeface="DejaVu Sans"/>
              </a:defRPr>
            </a:lvl1pPr>
            <a:lvl2pPr algn="l">
              <a:buNone/>
              <a:defRPr sz="1575" b="0">
                <a:solidFill>
                  <a:srgbClr val="4B526F"/>
                </a:solidFill>
                <a:latin typeface="DejaVu Sans"/>
                <a:ea typeface="DejaVu Sans"/>
                <a:cs typeface="DejaVu Sans"/>
              </a:defRPr>
            </a:lvl2pPr>
            <a:lvl3pPr algn="l">
              <a:buNone/>
              <a:defRPr sz="1575" b="0">
                <a:solidFill>
                  <a:srgbClr val="4B526F"/>
                </a:solidFill>
                <a:latin typeface="DejaVu Sans"/>
                <a:ea typeface="DejaVu Sans"/>
                <a:cs typeface="DejaVu Sans"/>
              </a:defRPr>
            </a:lvl3pPr>
            <a:lvl4pPr algn="l">
              <a:buNone/>
              <a:defRPr sz="1575" b="0">
                <a:solidFill>
                  <a:srgbClr val="4B526F"/>
                </a:solidFill>
                <a:latin typeface="DejaVu Sans"/>
                <a:ea typeface="DejaVu Sans"/>
                <a:cs typeface="DejaVu Sans"/>
              </a:defRPr>
            </a:lvl4pPr>
            <a:lvl5pPr algn="l">
              <a:buNone/>
              <a:defRPr sz="1575" b="0">
                <a:solidFill>
                  <a:srgbClr val="4B526F"/>
                </a:solidFill>
                <a:latin typeface="DejaVu Sans"/>
                <a:ea typeface="DejaVu Sans"/>
                <a:cs typeface="DejaVu Sans"/>
              </a:defRPr>
            </a:lvl5pPr>
            <a:lvl6pPr algn="l">
              <a:buNone/>
              <a:defRPr sz="1575" b="0">
                <a:solidFill>
                  <a:srgbClr val="4B526F"/>
                </a:solidFill>
                <a:latin typeface="DejaVu Sans"/>
                <a:ea typeface="DejaVu Sans"/>
                <a:cs typeface="DejaVu Sans"/>
              </a:defRPr>
            </a:lvl6pPr>
            <a:lvl7pPr algn="l">
              <a:buNone/>
              <a:defRPr sz="1575" b="0">
                <a:solidFill>
                  <a:srgbClr val="4B526F"/>
                </a:solidFill>
                <a:latin typeface="DejaVu Sans"/>
                <a:ea typeface="DejaVu Sans"/>
                <a:cs typeface="DejaVu Sans"/>
              </a:defRPr>
            </a:lvl7pPr>
            <a:lvl8pPr algn="l">
              <a:buNone/>
              <a:defRPr sz="1575" b="0">
                <a:solidFill>
                  <a:srgbClr val="4B526F"/>
                </a:solidFill>
                <a:latin typeface="DejaVu Sans"/>
                <a:ea typeface="DejaVu Sans"/>
                <a:cs typeface="DejaVu Sans"/>
              </a:defRPr>
            </a:lvl8pPr>
            <a:lvl9pPr algn="l">
              <a:buNone/>
              <a:defRPr sz="1575" b="0">
                <a:solidFill>
                  <a:srgbClr val="4B526F"/>
                </a:solidFill>
                <a:latin typeface="DejaVu Sans"/>
                <a:ea typeface="DejaVu Sans"/>
                <a:cs typeface="DejaVu Sans"/>
              </a:defRPr>
            </a:lvl9pPr>
          </a:lstStyle>
          <a:p xmlns:a="http://schemas.openxmlformats.org/drawingml/2006/main">
            <a:pPr algn="l">
              <a:lnSpc>
                <a:spcPct val="112000"/>
              </a:lnSpc>
              <a:buNone/>
              <a:defRPr sz="1575" b="0">
                <a:solidFill>
                  <a:srgbClr val="4B526F"/>
                </a:solidFill>
                <a:latin typeface="DejaVu Sans"/>
                <a:ea typeface="DejaVu Sans"/>
                <a:cs typeface="DejaVu Sans"/>
              </a:defRPr>
            </a:pPr>
            <a:r>
              <a:rPr sz="1575" b="0">
                <a:solidFill>
                  <a:srgbClr val="4B526F"/>
                </a:solidFill>
                <a:latin typeface="DejaVu Sans"/>
                <a:ea typeface="DejaVu Sans"/>
                <a:cs typeface="DejaVu Sans"/>
              </a:rPr>
              <a:t>Decision makers need clear terms</a:t>
            </a:r>
          </a:p>
          <a:p xmlns:a="http://schemas.openxmlformats.org/drawingml/2006/main">
            <a:pPr algn="l">
              <a:lnSpc>
                <a:spcPct val="112000"/>
              </a:lnSpc>
              <a:buNone/>
              <a:defRPr sz="1575" b="0">
                <a:solidFill>
                  <a:srgbClr val="4B526F"/>
                </a:solidFill>
                <a:latin typeface="DejaVu Sans"/>
                <a:ea typeface="DejaVu Sans"/>
                <a:cs typeface="DejaVu Sans"/>
              </a:defRPr>
            </a:pPr>
            <a:r>
              <a:rPr sz="1575" b="0">
                <a:solidFill>
                  <a:srgbClr val="4B526F"/>
                </a:solidFill>
                <a:latin typeface="DejaVu Sans"/>
                <a:ea typeface="DejaVu Sans"/>
                <a:cs typeface="DejaVu Sans"/>
              </a:rPr>
              <a:t>and a traceable agreement.</a:t>
            </a:r>
          </a:p>
        </p:txBody>
      </p:sp>
      <p:sp>
        <p:nvSpPr>
          <p:cNvPr id="14" name="buyer">
            <a:extLst xmlns:a="http://schemas.openxmlformats.org/drawingml/2006/main">
              <a:ext uri="{FF2B5EF4-FFF2-40B4-BE49-F238E27FC236}">
                <a16:creationId xmlns:a16="http://schemas.microsoft.com/office/drawing/2014/main" id="{380273F4-733C-466A-9B30-C0F75E8BC4E9}"/>
              </a:ext>
            </a:extLst>
          </p:cNvPr>
          <p:cNvSpPr>
            <a:spLocks xmlns:a="http://schemas.openxmlformats.org/drawingml/2006/main" noGrp="1"/>
          </p:cNvSpPr>
          <p:nvPr/>
        </p:nvSpPr>
        <p:spPr>
          <a:xfrm xmlns:a="http://schemas.openxmlformats.org/drawingml/2006/main">
            <a:off x="571500" y="5019675"/>
            <a:ext cx="5334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4B526F"/>
                </a:solidFill>
                <a:latin typeface="DejaVu Sans"/>
                <a:ea typeface="DejaVu Sans"/>
                <a:cs typeface="DejaVu Sans"/>
              </a:defRPr>
            </a:defPPr>
            <a:lvl1pPr algn="l">
              <a:buNone/>
              <a:defRPr sz="1800" b="0">
                <a:solidFill>
                  <a:srgbClr val="4B526F"/>
                </a:solidFill>
                <a:latin typeface="DejaVu Sans"/>
                <a:ea typeface="DejaVu Sans"/>
                <a:cs typeface="DejaVu Sans"/>
              </a:defRPr>
            </a:lvl1pPr>
            <a:lvl2pPr algn="l">
              <a:buNone/>
              <a:defRPr sz="1800" b="0">
                <a:solidFill>
                  <a:srgbClr val="4B526F"/>
                </a:solidFill>
                <a:latin typeface="DejaVu Sans"/>
                <a:ea typeface="DejaVu Sans"/>
                <a:cs typeface="DejaVu Sans"/>
              </a:defRPr>
            </a:lvl2pPr>
            <a:lvl3pPr algn="l">
              <a:buNone/>
              <a:defRPr sz="1800" b="0">
                <a:solidFill>
                  <a:srgbClr val="4B526F"/>
                </a:solidFill>
                <a:latin typeface="DejaVu Sans"/>
                <a:ea typeface="DejaVu Sans"/>
                <a:cs typeface="DejaVu Sans"/>
              </a:defRPr>
            </a:lvl3pPr>
            <a:lvl4pPr algn="l">
              <a:buNone/>
              <a:defRPr sz="1800" b="0">
                <a:solidFill>
                  <a:srgbClr val="4B526F"/>
                </a:solidFill>
                <a:latin typeface="DejaVu Sans"/>
                <a:ea typeface="DejaVu Sans"/>
                <a:cs typeface="DejaVu Sans"/>
              </a:defRPr>
            </a:lvl4pPr>
            <a:lvl5pPr algn="l">
              <a:buNone/>
              <a:defRPr sz="1800" b="0">
                <a:solidFill>
                  <a:srgbClr val="4B526F"/>
                </a:solidFill>
                <a:latin typeface="DejaVu Sans"/>
                <a:ea typeface="DejaVu Sans"/>
                <a:cs typeface="DejaVu Sans"/>
              </a:defRPr>
            </a:lvl5pPr>
            <a:lvl6pPr algn="l">
              <a:buNone/>
              <a:defRPr sz="1800" b="0">
                <a:solidFill>
                  <a:srgbClr val="4B526F"/>
                </a:solidFill>
                <a:latin typeface="DejaVu Sans"/>
                <a:ea typeface="DejaVu Sans"/>
                <a:cs typeface="DejaVu Sans"/>
              </a:defRPr>
            </a:lvl6pPr>
            <a:lvl7pPr algn="l">
              <a:buNone/>
              <a:defRPr sz="1800" b="0">
                <a:solidFill>
                  <a:srgbClr val="4B526F"/>
                </a:solidFill>
                <a:latin typeface="DejaVu Sans"/>
                <a:ea typeface="DejaVu Sans"/>
                <a:cs typeface="DejaVu Sans"/>
              </a:defRPr>
            </a:lvl7pPr>
            <a:lvl8pPr algn="l">
              <a:buNone/>
              <a:defRPr sz="1800" b="0">
                <a:solidFill>
                  <a:srgbClr val="4B526F"/>
                </a:solidFill>
                <a:latin typeface="DejaVu Sans"/>
                <a:ea typeface="DejaVu Sans"/>
                <a:cs typeface="DejaVu Sans"/>
              </a:defRPr>
            </a:lvl8pPr>
            <a:lvl9pPr algn="l">
              <a:buNone/>
              <a:defRPr sz="1800" b="0">
                <a:solidFill>
                  <a:srgbClr val="4B526F"/>
                </a:solidFill>
                <a:latin typeface="DejaVu Sans"/>
                <a:ea typeface="DejaVu Sans"/>
                <a:cs typeface="DejaVu Sans"/>
              </a:defRPr>
            </a:lvl9pPr>
          </a:lstStyle>
          <a:p xmlns:a="http://schemas.openxmlformats.org/drawingml/2006/main">
            <a:pPr algn="l">
              <a:lnSpc>
                <a:spcPct val="112000"/>
              </a:lnSpc>
              <a:buNone/>
              <a:defRPr sz="1800" b="0">
                <a:solidFill>
                  <a:srgbClr val="4B526F"/>
                </a:solidFill>
                <a:latin typeface="DejaVu Sans"/>
                <a:ea typeface="DejaVu Sans"/>
                <a:cs typeface="DejaVu Sans"/>
              </a:defRPr>
            </a:pPr>
            <a:r>
              <a:rPr sz="1800" b="0">
                <a:solidFill>
                  <a:srgbClr val="4B526F"/>
                </a:solidFill>
                <a:latin typeface="DejaVu Sans"/>
                <a:ea typeface="DejaVu Sans"/>
                <a:cs typeface="DejaVu Sans"/>
              </a:rPr>
              <a:t>Buyer: procurement manager</a:t>
            </a:r>
          </a:p>
          <a:p xmlns:a="http://schemas.openxmlformats.org/drawingml/2006/main">
            <a:pPr algn="l">
              <a:lnSpc>
                <a:spcPct val="112000"/>
              </a:lnSpc>
              <a:buNone/>
              <a:defRPr sz="1800" b="0">
                <a:solidFill>
                  <a:srgbClr val="4B526F"/>
                </a:solidFill>
                <a:latin typeface="DejaVu Sans"/>
                <a:ea typeface="DejaVu Sans"/>
                <a:cs typeface="DejaVu Sans"/>
              </a:defRPr>
            </a:pPr>
            <a:r>
              <a:rPr sz="1800" b="0">
                <a:solidFill>
                  <a:srgbClr val="4B526F"/>
                </a:solidFill>
                <a:latin typeface="DejaVu Sans"/>
                <a:ea typeface="DejaVu Sans"/>
                <a:cs typeface="DejaVu Sans"/>
              </a:rPr>
              <a:t>Partner: finance and operations</a:t>
            </a:r>
          </a:p>
        </p:txBody>
      </p:sp>
    </p:spTree>
    <p:extLst>
      <p:ext uri="{BB962C8B-B14F-4D97-AF65-F5344CB8AC3E}">
        <p14:creationId xmlns:p14="http://schemas.microsoft.com/office/powerpoint/2010/main" val="910986649"/>
      </p:ext>
    </p:extLst>
  </p:cSld>
</p:sld>
</file>

<file path=ppt/slides/slide4.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8" name="slide-title">
            <a:extLst xmlns:a="http://schemas.openxmlformats.org/drawingml/2006/main">
              <a:ext uri="{FF2B5EF4-FFF2-40B4-BE49-F238E27FC236}">
                <a16:creationId xmlns:a16="http://schemas.microsoft.com/office/drawing/2014/main" id="{33EA27D6-7E71-4A19-8243-67DA15632F7B}"/>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171C3D"/>
                </a:solidFill>
                <a:latin typeface="DejaVu Sans"/>
                <a:ea typeface="DejaVu Sans"/>
                <a:cs typeface="DejaVu Sans"/>
              </a:defRPr>
            </a:defPPr>
            <a:lvl1pPr algn="l">
              <a:buNone/>
              <a:defRPr sz="3225" b="1">
                <a:solidFill>
                  <a:srgbClr val="171C3D"/>
                </a:solidFill>
                <a:latin typeface="DejaVu Sans"/>
                <a:ea typeface="DejaVu Sans"/>
                <a:cs typeface="DejaVu Sans"/>
              </a:defRPr>
            </a:lvl1pPr>
            <a:lvl2pPr algn="l">
              <a:buNone/>
              <a:defRPr sz="3225" b="1">
                <a:solidFill>
                  <a:srgbClr val="171C3D"/>
                </a:solidFill>
                <a:latin typeface="DejaVu Sans"/>
                <a:ea typeface="DejaVu Sans"/>
                <a:cs typeface="DejaVu Sans"/>
              </a:defRPr>
            </a:lvl2pPr>
            <a:lvl3pPr algn="l">
              <a:buNone/>
              <a:defRPr sz="3225" b="1">
                <a:solidFill>
                  <a:srgbClr val="171C3D"/>
                </a:solidFill>
                <a:latin typeface="DejaVu Sans"/>
                <a:ea typeface="DejaVu Sans"/>
                <a:cs typeface="DejaVu Sans"/>
              </a:defRPr>
            </a:lvl3pPr>
            <a:lvl4pPr algn="l">
              <a:buNone/>
              <a:defRPr sz="3225" b="1">
                <a:solidFill>
                  <a:srgbClr val="171C3D"/>
                </a:solidFill>
                <a:latin typeface="DejaVu Sans"/>
                <a:ea typeface="DejaVu Sans"/>
                <a:cs typeface="DejaVu Sans"/>
              </a:defRPr>
            </a:lvl4pPr>
            <a:lvl5pPr algn="l">
              <a:buNone/>
              <a:defRPr sz="3225" b="1">
                <a:solidFill>
                  <a:srgbClr val="171C3D"/>
                </a:solidFill>
                <a:latin typeface="DejaVu Sans"/>
                <a:ea typeface="DejaVu Sans"/>
                <a:cs typeface="DejaVu Sans"/>
              </a:defRPr>
            </a:lvl5pPr>
            <a:lvl6pPr algn="l">
              <a:buNone/>
              <a:defRPr sz="3225" b="1">
                <a:solidFill>
                  <a:srgbClr val="171C3D"/>
                </a:solidFill>
                <a:latin typeface="DejaVu Sans"/>
                <a:ea typeface="DejaVu Sans"/>
                <a:cs typeface="DejaVu Sans"/>
              </a:defRPr>
            </a:lvl6pPr>
            <a:lvl7pPr algn="l">
              <a:buNone/>
              <a:defRPr sz="3225" b="1">
                <a:solidFill>
                  <a:srgbClr val="171C3D"/>
                </a:solidFill>
                <a:latin typeface="DejaVu Sans"/>
                <a:ea typeface="DejaVu Sans"/>
                <a:cs typeface="DejaVu Sans"/>
              </a:defRPr>
            </a:lvl7pPr>
            <a:lvl8pPr algn="l">
              <a:buNone/>
              <a:defRPr sz="3225" b="1">
                <a:solidFill>
                  <a:srgbClr val="171C3D"/>
                </a:solidFill>
                <a:latin typeface="DejaVu Sans"/>
                <a:ea typeface="DejaVu Sans"/>
                <a:cs typeface="DejaVu Sans"/>
              </a:defRPr>
            </a:lvl8pPr>
            <a:lvl9pPr algn="l">
              <a:buNone/>
              <a:defRPr sz="3225" b="1">
                <a:solidFill>
                  <a:srgbClr val="171C3D"/>
                </a:solidFill>
                <a:latin typeface="DejaVu Sans"/>
                <a:ea typeface="DejaVu Sans"/>
                <a:cs typeface="DejaVu Sans"/>
              </a:defRPr>
            </a:lvl9pPr>
          </a:lstStyle>
          <a:p xmlns:a="http://schemas.openxmlformats.org/drawingml/2006/main">
            <a:pPr algn="l">
              <a:lnSpc>
                <a:spcPct val="112000"/>
              </a:lnSpc>
              <a:buNone/>
              <a:defRPr sz="3225" b="1">
                <a:solidFill>
                  <a:srgbClr val="171C3D"/>
                </a:solidFill>
                <a:latin typeface="DejaVu Sans"/>
                <a:ea typeface="DejaVu Sans"/>
                <a:cs typeface="DejaVu Sans"/>
              </a:defRPr>
            </a:pPr>
            <a:r>
              <a:rPr sz="3225" b="1">
                <a:solidFill>
                  <a:srgbClr val="171C3D"/>
                </a:solidFill>
                <a:latin typeface="DejaVu Sans"/>
                <a:ea typeface="DejaVu Sans"/>
                <a:cs typeface="DejaVu Sans"/>
              </a:rPr>
              <a:t>The procurement decision assistant</a:t>
            </a:r>
          </a:p>
        </p:txBody>
      </p:sp>
      <p:sp>
        <p:nvSpPr>
          <p:cNvPr id="2" name="slide-subtitle">
            <a:extLst xmlns:a="http://schemas.openxmlformats.org/drawingml/2006/main">
              <a:ext uri="{FF2B5EF4-FFF2-40B4-BE49-F238E27FC236}">
                <a16:creationId xmlns:a16="http://schemas.microsoft.com/office/drawing/2014/main" id="{9D2FCDDE-EDE8-4A04-A29D-B06C750A492E}"/>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4B526F"/>
                </a:solidFill>
                <a:latin typeface="DejaVu Sans"/>
                <a:ea typeface="DejaVu Sans"/>
                <a:cs typeface="DejaVu Sans"/>
              </a:defRPr>
            </a:defPPr>
            <a:lvl1pPr algn="l">
              <a:buNone/>
              <a:defRPr sz="1725" b="0">
                <a:solidFill>
                  <a:srgbClr val="4B526F"/>
                </a:solidFill>
                <a:latin typeface="DejaVu Sans"/>
                <a:ea typeface="DejaVu Sans"/>
                <a:cs typeface="DejaVu Sans"/>
              </a:defRPr>
            </a:lvl1pPr>
            <a:lvl2pPr algn="l">
              <a:buNone/>
              <a:defRPr sz="1725" b="0">
                <a:solidFill>
                  <a:srgbClr val="4B526F"/>
                </a:solidFill>
                <a:latin typeface="DejaVu Sans"/>
                <a:ea typeface="DejaVu Sans"/>
                <a:cs typeface="DejaVu Sans"/>
              </a:defRPr>
            </a:lvl2pPr>
            <a:lvl3pPr algn="l">
              <a:buNone/>
              <a:defRPr sz="1725" b="0">
                <a:solidFill>
                  <a:srgbClr val="4B526F"/>
                </a:solidFill>
                <a:latin typeface="DejaVu Sans"/>
                <a:ea typeface="DejaVu Sans"/>
                <a:cs typeface="DejaVu Sans"/>
              </a:defRPr>
            </a:lvl3pPr>
            <a:lvl4pPr algn="l">
              <a:buNone/>
              <a:defRPr sz="1725" b="0">
                <a:solidFill>
                  <a:srgbClr val="4B526F"/>
                </a:solidFill>
                <a:latin typeface="DejaVu Sans"/>
                <a:ea typeface="DejaVu Sans"/>
                <a:cs typeface="DejaVu Sans"/>
              </a:defRPr>
            </a:lvl4pPr>
            <a:lvl5pPr algn="l">
              <a:buNone/>
              <a:defRPr sz="1725" b="0">
                <a:solidFill>
                  <a:srgbClr val="4B526F"/>
                </a:solidFill>
                <a:latin typeface="DejaVu Sans"/>
                <a:ea typeface="DejaVu Sans"/>
                <a:cs typeface="DejaVu Sans"/>
              </a:defRPr>
            </a:lvl5pPr>
            <a:lvl6pPr algn="l">
              <a:buNone/>
              <a:defRPr sz="1725" b="0">
                <a:solidFill>
                  <a:srgbClr val="4B526F"/>
                </a:solidFill>
                <a:latin typeface="DejaVu Sans"/>
                <a:ea typeface="DejaVu Sans"/>
                <a:cs typeface="DejaVu Sans"/>
              </a:defRPr>
            </a:lvl6pPr>
            <a:lvl7pPr algn="l">
              <a:buNone/>
              <a:defRPr sz="1725" b="0">
                <a:solidFill>
                  <a:srgbClr val="4B526F"/>
                </a:solidFill>
                <a:latin typeface="DejaVu Sans"/>
                <a:ea typeface="DejaVu Sans"/>
                <a:cs typeface="DejaVu Sans"/>
              </a:defRPr>
            </a:lvl7pPr>
            <a:lvl8pPr algn="l">
              <a:buNone/>
              <a:defRPr sz="1725" b="0">
                <a:solidFill>
                  <a:srgbClr val="4B526F"/>
                </a:solidFill>
                <a:latin typeface="DejaVu Sans"/>
                <a:ea typeface="DejaVu Sans"/>
                <a:cs typeface="DejaVu Sans"/>
              </a:defRPr>
            </a:lvl8pPr>
            <a:lvl9pPr algn="l">
              <a:buNone/>
              <a:defRPr sz="1725" b="0">
                <a:solidFill>
                  <a:srgbClr val="4B526F"/>
                </a:solidFill>
                <a:latin typeface="DejaVu Sans"/>
                <a:ea typeface="DejaVu Sans"/>
                <a:cs typeface="DejaVu Sans"/>
              </a:defRPr>
            </a:lvl9pPr>
          </a:lstStyle>
          <a:p xmlns:a="http://schemas.openxmlformats.org/drawingml/2006/main">
            <a:pPr algn="l">
              <a:lnSpc>
                <a:spcPct val="112000"/>
              </a:lnSpc>
              <a:buNone/>
              <a:defRPr sz="1725" b="0">
                <a:solidFill>
                  <a:srgbClr val="4B526F"/>
                </a:solidFill>
                <a:latin typeface="DejaVu Sans"/>
                <a:ea typeface="DejaVu Sans"/>
                <a:cs typeface="DejaVu Sans"/>
              </a:defRPr>
            </a:pPr>
            <a:r>
              <a:rPr sz="1725" b="0">
                <a:solidFill>
                  <a:srgbClr val="4B526F"/>
                </a:solidFill>
                <a:latin typeface="DejaVu Sans"/>
                <a:ea typeface="DejaVu Sans"/>
                <a:cs typeface="DejaVu Sans"/>
              </a:rPr>
              <a:t>Proposed workflow: agents initiate preliminary terms, then people review the agreement</a:t>
            </a:r>
          </a:p>
        </p:txBody>
      </p:sp>
      <p:sp>
        <p:nvSpPr>
          <p:cNvPr id="3" name="brand">
            <a:extLst xmlns:a="http://schemas.openxmlformats.org/drawingml/2006/main">
              <a:ext uri="{FF2B5EF4-FFF2-40B4-BE49-F238E27FC236}">
                <a16:creationId xmlns:a16="http://schemas.microsoft.com/office/drawing/2014/main" id="{DB585B58-B0A3-4092-9C68-77F7A6EA998D}"/>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69728D"/>
                </a:solidFill>
                <a:latin typeface="DejaVu Sans"/>
                <a:ea typeface="DejaVu Sans"/>
                <a:cs typeface="DejaVu Sans"/>
              </a:defRPr>
            </a:defPPr>
            <a:lvl1pPr algn="l">
              <a:buNone/>
              <a:defRPr sz="1050" b="1">
                <a:solidFill>
                  <a:srgbClr val="69728D"/>
                </a:solidFill>
                <a:latin typeface="DejaVu Sans"/>
                <a:ea typeface="DejaVu Sans"/>
                <a:cs typeface="DejaVu Sans"/>
              </a:defRPr>
            </a:lvl1pPr>
            <a:lvl2pPr algn="l">
              <a:buNone/>
              <a:defRPr sz="1050" b="1">
                <a:solidFill>
                  <a:srgbClr val="69728D"/>
                </a:solidFill>
                <a:latin typeface="DejaVu Sans"/>
                <a:ea typeface="DejaVu Sans"/>
                <a:cs typeface="DejaVu Sans"/>
              </a:defRPr>
            </a:lvl2pPr>
            <a:lvl3pPr algn="l">
              <a:buNone/>
              <a:defRPr sz="1050" b="1">
                <a:solidFill>
                  <a:srgbClr val="69728D"/>
                </a:solidFill>
                <a:latin typeface="DejaVu Sans"/>
                <a:ea typeface="DejaVu Sans"/>
                <a:cs typeface="DejaVu Sans"/>
              </a:defRPr>
            </a:lvl3pPr>
            <a:lvl4pPr algn="l">
              <a:buNone/>
              <a:defRPr sz="1050" b="1">
                <a:solidFill>
                  <a:srgbClr val="69728D"/>
                </a:solidFill>
                <a:latin typeface="DejaVu Sans"/>
                <a:ea typeface="DejaVu Sans"/>
                <a:cs typeface="DejaVu Sans"/>
              </a:defRPr>
            </a:lvl4pPr>
            <a:lvl5pPr algn="l">
              <a:buNone/>
              <a:defRPr sz="1050" b="1">
                <a:solidFill>
                  <a:srgbClr val="69728D"/>
                </a:solidFill>
                <a:latin typeface="DejaVu Sans"/>
                <a:ea typeface="DejaVu Sans"/>
                <a:cs typeface="DejaVu Sans"/>
              </a:defRPr>
            </a:lvl5pPr>
            <a:lvl6pPr algn="l">
              <a:buNone/>
              <a:defRPr sz="1050" b="1">
                <a:solidFill>
                  <a:srgbClr val="69728D"/>
                </a:solidFill>
                <a:latin typeface="DejaVu Sans"/>
                <a:ea typeface="DejaVu Sans"/>
                <a:cs typeface="DejaVu Sans"/>
              </a:defRPr>
            </a:lvl6pPr>
            <a:lvl7pPr algn="l">
              <a:buNone/>
              <a:defRPr sz="1050" b="1">
                <a:solidFill>
                  <a:srgbClr val="69728D"/>
                </a:solidFill>
                <a:latin typeface="DejaVu Sans"/>
                <a:ea typeface="DejaVu Sans"/>
                <a:cs typeface="DejaVu Sans"/>
              </a:defRPr>
            </a:lvl7pPr>
            <a:lvl8pPr algn="l">
              <a:buNone/>
              <a:defRPr sz="1050" b="1">
                <a:solidFill>
                  <a:srgbClr val="69728D"/>
                </a:solidFill>
                <a:latin typeface="DejaVu Sans"/>
                <a:ea typeface="DejaVu Sans"/>
                <a:cs typeface="DejaVu Sans"/>
              </a:defRPr>
            </a:lvl8pPr>
            <a:lvl9pPr algn="l">
              <a:buNone/>
              <a:defRPr sz="1050" b="1">
                <a:solidFill>
                  <a:srgbClr val="69728D"/>
                </a:solidFill>
                <a:latin typeface="DejaVu Sans"/>
                <a:ea typeface="DejaVu Sans"/>
                <a:cs typeface="DejaVu Sans"/>
              </a:defRPr>
            </a:lvl9pPr>
          </a:lstStyle>
          <a:p xmlns:a="http://schemas.openxmlformats.org/drawingml/2006/main">
            <a:pPr algn="l">
              <a:lnSpc>
                <a:spcPct val="112000"/>
              </a:lnSpc>
              <a:buNone/>
              <a:defRPr sz="1050" b="1">
                <a:solidFill>
                  <a:srgbClr val="69728D"/>
                </a:solidFill>
                <a:latin typeface="DejaVu Sans"/>
                <a:ea typeface="DejaVu Sans"/>
                <a:cs typeface="DejaVu Sans"/>
              </a:defRPr>
            </a:pPr>
            <a:r>
              <a:rPr sz="1050" b="1">
                <a:solidFill>
                  <a:srgbClr val="69728D"/>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E1C2BA11-BCAC-43AF-8AA2-6F5B77DB06AA}"/>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9728D"/>
                </a:solidFill>
                <a:latin typeface="DejaVu Sans"/>
                <a:ea typeface="DejaVu Sans"/>
                <a:cs typeface="DejaVu Sans"/>
              </a:defRPr>
            </a:defPPr>
            <a:lvl1pPr algn="r">
              <a:buNone/>
              <a:defRPr sz="1050" b="0">
                <a:solidFill>
                  <a:srgbClr val="69728D"/>
                </a:solidFill>
                <a:latin typeface="DejaVu Sans"/>
                <a:ea typeface="DejaVu Sans"/>
                <a:cs typeface="DejaVu Sans"/>
              </a:defRPr>
            </a:lvl1pPr>
            <a:lvl2pPr algn="r">
              <a:buNone/>
              <a:defRPr sz="1050" b="0">
                <a:solidFill>
                  <a:srgbClr val="69728D"/>
                </a:solidFill>
                <a:latin typeface="DejaVu Sans"/>
                <a:ea typeface="DejaVu Sans"/>
                <a:cs typeface="DejaVu Sans"/>
              </a:defRPr>
            </a:lvl2pPr>
            <a:lvl3pPr algn="r">
              <a:buNone/>
              <a:defRPr sz="1050" b="0">
                <a:solidFill>
                  <a:srgbClr val="69728D"/>
                </a:solidFill>
                <a:latin typeface="DejaVu Sans"/>
                <a:ea typeface="DejaVu Sans"/>
                <a:cs typeface="DejaVu Sans"/>
              </a:defRPr>
            </a:lvl3pPr>
            <a:lvl4pPr algn="r">
              <a:buNone/>
              <a:defRPr sz="1050" b="0">
                <a:solidFill>
                  <a:srgbClr val="69728D"/>
                </a:solidFill>
                <a:latin typeface="DejaVu Sans"/>
                <a:ea typeface="DejaVu Sans"/>
                <a:cs typeface="DejaVu Sans"/>
              </a:defRPr>
            </a:lvl4pPr>
            <a:lvl5pPr algn="r">
              <a:buNone/>
              <a:defRPr sz="1050" b="0">
                <a:solidFill>
                  <a:srgbClr val="69728D"/>
                </a:solidFill>
                <a:latin typeface="DejaVu Sans"/>
                <a:ea typeface="DejaVu Sans"/>
                <a:cs typeface="DejaVu Sans"/>
              </a:defRPr>
            </a:lvl5pPr>
            <a:lvl6pPr algn="r">
              <a:buNone/>
              <a:defRPr sz="1050" b="0">
                <a:solidFill>
                  <a:srgbClr val="69728D"/>
                </a:solidFill>
                <a:latin typeface="DejaVu Sans"/>
                <a:ea typeface="DejaVu Sans"/>
                <a:cs typeface="DejaVu Sans"/>
              </a:defRPr>
            </a:lvl6pPr>
            <a:lvl7pPr algn="r">
              <a:buNone/>
              <a:defRPr sz="1050" b="0">
                <a:solidFill>
                  <a:srgbClr val="69728D"/>
                </a:solidFill>
                <a:latin typeface="DejaVu Sans"/>
                <a:ea typeface="DejaVu Sans"/>
                <a:cs typeface="DejaVu Sans"/>
              </a:defRPr>
            </a:lvl7pPr>
            <a:lvl8pPr algn="r">
              <a:buNone/>
              <a:defRPr sz="1050" b="0">
                <a:solidFill>
                  <a:srgbClr val="69728D"/>
                </a:solidFill>
                <a:latin typeface="DejaVu Sans"/>
                <a:ea typeface="DejaVu Sans"/>
                <a:cs typeface="DejaVu Sans"/>
              </a:defRPr>
            </a:lvl8pPr>
            <a:lvl9pPr algn="r">
              <a:buNone/>
              <a:defRPr sz="1050" b="0">
                <a:solidFill>
                  <a:srgbClr val="69728D"/>
                </a:solidFill>
                <a:latin typeface="DejaVu Sans"/>
                <a:ea typeface="DejaVu Sans"/>
                <a:cs typeface="DejaVu Sans"/>
              </a:defRPr>
            </a:lvl9pPr>
          </a:lstStyle>
          <a:p xmlns:a="http://schemas.openxmlformats.org/drawingml/2006/main">
            <a:pPr algn="r">
              <a:lnSpc>
                <a:spcPct val="112000"/>
              </a:lnSpc>
              <a:buNone/>
              <a:defRPr sz="1050" b="0">
                <a:solidFill>
                  <a:srgbClr val="69728D"/>
                </a:solidFill>
                <a:latin typeface="DejaVu Sans"/>
                <a:ea typeface="DejaVu Sans"/>
                <a:cs typeface="DejaVu Sans"/>
              </a:defRPr>
            </a:pPr>
            <a:r>
              <a:rPr sz="1050" b="0">
                <a:solidFill>
                  <a:srgbClr val="69728D"/>
                </a:solidFill>
                <a:latin typeface="DejaVu Sans"/>
                <a:ea typeface="DejaVu Sans"/>
                <a:cs typeface="DejaVu Sans"/>
              </a:rPr>
              <a:t>04</a:t>
            </a:r>
          </a:p>
        </p:txBody>
      </p:sp>
      <p:sp>
        <p:nvSpPr>
          <p:cNvPr id="5" name="step-0">
            <a:extLst xmlns:a="http://schemas.openxmlformats.org/drawingml/2006/main">
              <a:ext uri="{FF2B5EF4-FFF2-40B4-BE49-F238E27FC236}">
                <a16:creationId xmlns:a16="http://schemas.microsoft.com/office/drawing/2014/main" id="{20DCE86C-E03C-4581-8486-0C0BE413D7B5}"/>
              </a:ext>
            </a:extLst>
          </p:cNvPr>
          <p:cNvSpPr>
            <a:spLocks xmlns:a="http://schemas.openxmlformats.org/drawingml/2006/main" noGrp="1"/>
          </p:cNvSpPr>
          <p:nvPr/>
        </p:nvSpPr>
        <p:spPr>
          <a:xfrm xmlns:a="http://schemas.openxmlformats.org/drawingml/2006/main">
            <a:off x="552450" y="2190750"/>
            <a:ext cx="95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7357FF"/>
                </a:solidFill>
                <a:latin typeface="DejaVu Sans"/>
                <a:ea typeface="DejaVu Sans"/>
                <a:cs typeface="DejaVu Sans"/>
              </a:defRPr>
            </a:defPPr>
            <a:lvl1pPr algn="l">
              <a:buNone/>
              <a:defRPr sz="2400" b="1">
                <a:solidFill>
                  <a:srgbClr val="7357FF"/>
                </a:solidFill>
                <a:latin typeface="DejaVu Sans"/>
                <a:ea typeface="DejaVu Sans"/>
                <a:cs typeface="DejaVu Sans"/>
              </a:defRPr>
            </a:lvl1pPr>
            <a:lvl2pPr algn="l">
              <a:buNone/>
              <a:defRPr sz="2400" b="1">
                <a:solidFill>
                  <a:srgbClr val="7357FF"/>
                </a:solidFill>
                <a:latin typeface="DejaVu Sans"/>
                <a:ea typeface="DejaVu Sans"/>
                <a:cs typeface="DejaVu Sans"/>
              </a:defRPr>
            </a:lvl2pPr>
            <a:lvl3pPr algn="l">
              <a:buNone/>
              <a:defRPr sz="2400" b="1">
                <a:solidFill>
                  <a:srgbClr val="7357FF"/>
                </a:solidFill>
                <a:latin typeface="DejaVu Sans"/>
                <a:ea typeface="DejaVu Sans"/>
                <a:cs typeface="DejaVu Sans"/>
              </a:defRPr>
            </a:lvl3pPr>
            <a:lvl4pPr algn="l">
              <a:buNone/>
              <a:defRPr sz="2400" b="1">
                <a:solidFill>
                  <a:srgbClr val="7357FF"/>
                </a:solidFill>
                <a:latin typeface="DejaVu Sans"/>
                <a:ea typeface="DejaVu Sans"/>
                <a:cs typeface="DejaVu Sans"/>
              </a:defRPr>
            </a:lvl4pPr>
            <a:lvl5pPr algn="l">
              <a:buNone/>
              <a:defRPr sz="2400" b="1">
                <a:solidFill>
                  <a:srgbClr val="7357FF"/>
                </a:solidFill>
                <a:latin typeface="DejaVu Sans"/>
                <a:ea typeface="DejaVu Sans"/>
                <a:cs typeface="DejaVu Sans"/>
              </a:defRPr>
            </a:lvl5pPr>
            <a:lvl6pPr algn="l">
              <a:buNone/>
              <a:defRPr sz="2400" b="1">
                <a:solidFill>
                  <a:srgbClr val="7357FF"/>
                </a:solidFill>
                <a:latin typeface="DejaVu Sans"/>
                <a:ea typeface="DejaVu Sans"/>
                <a:cs typeface="DejaVu Sans"/>
              </a:defRPr>
            </a:lvl6pPr>
            <a:lvl7pPr algn="l">
              <a:buNone/>
              <a:defRPr sz="2400" b="1">
                <a:solidFill>
                  <a:srgbClr val="7357FF"/>
                </a:solidFill>
                <a:latin typeface="DejaVu Sans"/>
                <a:ea typeface="DejaVu Sans"/>
                <a:cs typeface="DejaVu Sans"/>
              </a:defRPr>
            </a:lvl7pPr>
            <a:lvl8pPr algn="l">
              <a:buNone/>
              <a:defRPr sz="2400" b="1">
                <a:solidFill>
                  <a:srgbClr val="7357FF"/>
                </a:solidFill>
                <a:latin typeface="DejaVu Sans"/>
                <a:ea typeface="DejaVu Sans"/>
                <a:cs typeface="DejaVu Sans"/>
              </a:defRPr>
            </a:lvl8pPr>
            <a:lvl9pPr algn="l">
              <a:buNone/>
              <a:defRPr sz="2400" b="1">
                <a:solidFill>
                  <a:srgbClr val="7357FF"/>
                </a:solidFill>
                <a:latin typeface="DejaVu Sans"/>
                <a:ea typeface="DejaVu Sans"/>
                <a:cs typeface="DejaVu Sans"/>
              </a:defRPr>
            </a:lvl9pPr>
          </a:lstStyle>
          <a:p xmlns:a="http://schemas.openxmlformats.org/drawingml/2006/main">
            <a:pPr algn="l">
              <a:lnSpc>
                <a:spcPct val="112000"/>
              </a:lnSpc>
              <a:buNone/>
              <a:defRPr sz="2400" b="1">
                <a:solidFill>
                  <a:srgbClr val="7357FF"/>
                </a:solidFill>
                <a:latin typeface="DejaVu Sans"/>
                <a:ea typeface="DejaVu Sans"/>
                <a:cs typeface="DejaVu Sans"/>
              </a:defRPr>
            </a:pPr>
            <a:r>
              <a:rPr sz="2400" b="1">
                <a:solidFill>
                  <a:srgbClr val="7357FF"/>
                </a:solidFill>
                <a:latin typeface="DejaVu Sans"/>
                <a:ea typeface="DejaVu Sans"/>
                <a:cs typeface="DejaVu Sans"/>
              </a:rPr>
              <a:t>01</a:t>
            </a:r>
          </a:p>
        </p:txBody>
      </p:sp>
      <p:sp>
        <p:nvSpPr>
          <p:cNvPr id="6" name="step-title-0">
            <a:extLst xmlns:a="http://schemas.openxmlformats.org/drawingml/2006/main">
              <a:ext uri="{FF2B5EF4-FFF2-40B4-BE49-F238E27FC236}">
                <a16:creationId xmlns:a16="http://schemas.microsoft.com/office/drawing/2014/main" id="{E4F1415A-91A9-4E60-888C-E095AFE40646}"/>
              </a:ext>
            </a:extLst>
          </p:cNvPr>
          <p:cNvSpPr>
            <a:spLocks xmlns:a="http://schemas.openxmlformats.org/drawingml/2006/main" noGrp="1"/>
          </p:cNvSpPr>
          <p:nvPr/>
        </p:nvSpPr>
        <p:spPr>
          <a:xfrm xmlns:a="http://schemas.openxmlformats.org/drawingml/2006/main">
            <a:off x="552450" y="2781300"/>
            <a:ext cx="22669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1C3D"/>
                </a:solidFill>
                <a:latin typeface="DejaVu Sans"/>
                <a:ea typeface="DejaVu Sans"/>
                <a:cs typeface="DejaVu Sans"/>
              </a:defRPr>
            </a:defPPr>
            <a:lvl1pPr algn="l">
              <a:buNone/>
              <a:defRPr sz="2025" b="1">
                <a:solidFill>
                  <a:srgbClr val="171C3D"/>
                </a:solidFill>
                <a:latin typeface="DejaVu Sans"/>
                <a:ea typeface="DejaVu Sans"/>
                <a:cs typeface="DejaVu Sans"/>
              </a:defRPr>
            </a:lvl1pPr>
            <a:lvl2pPr algn="l">
              <a:buNone/>
              <a:defRPr sz="2025" b="1">
                <a:solidFill>
                  <a:srgbClr val="171C3D"/>
                </a:solidFill>
                <a:latin typeface="DejaVu Sans"/>
                <a:ea typeface="DejaVu Sans"/>
                <a:cs typeface="DejaVu Sans"/>
              </a:defRPr>
            </a:lvl2pPr>
            <a:lvl3pPr algn="l">
              <a:buNone/>
              <a:defRPr sz="2025" b="1">
                <a:solidFill>
                  <a:srgbClr val="171C3D"/>
                </a:solidFill>
                <a:latin typeface="DejaVu Sans"/>
                <a:ea typeface="DejaVu Sans"/>
                <a:cs typeface="DejaVu Sans"/>
              </a:defRPr>
            </a:lvl3pPr>
            <a:lvl4pPr algn="l">
              <a:buNone/>
              <a:defRPr sz="2025" b="1">
                <a:solidFill>
                  <a:srgbClr val="171C3D"/>
                </a:solidFill>
                <a:latin typeface="DejaVu Sans"/>
                <a:ea typeface="DejaVu Sans"/>
                <a:cs typeface="DejaVu Sans"/>
              </a:defRPr>
            </a:lvl4pPr>
            <a:lvl5pPr algn="l">
              <a:buNone/>
              <a:defRPr sz="2025" b="1">
                <a:solidFill>
                  <a:srgbClr val="171C3D"/>
                </a:solidFill>
                <a:latin typeface="DejaVu Sans"/>
                <a:ea typeface="DejaVu Sans"/>
                <a:cs typeface="DejaVu Sans"/>
              </a:defRPr>
            </a:lvl5pPr>
            <a:lvl6pPr algn="l">
              <a:buNone/>
              <a:defRPr sz="2025" b="1">
                <a:solidFill>
                  <a:srgbClr val="171C3D"/>
                </a:solidFill>
                <a:latin typeface="DejaVu Sans"/>
                <a:ea typeface="DejaVu Sans"/>
                <a:cs typeface="DejaVu Sans"/>
              </a:defRPr>
            </a:lvl6pPr>
            <a:lvl7pPr algn="l">
              <a:buNone/>
              <a:defRPr sz="2025" b="1">
                <a:solidFill>
                  <a:srgbClr val="171C3D"/>
                </a:solidFill>
                <a:latin typeface="DejaVu Sans"/>
                <a:ea typeface="DejaVu Sans"/>
                <a:cs typeface="DejaVu Sans"/>
              </a:defRPr>
            </a:lvl7pPr>
            <a:lvl8pPr algn="l">
              <a:buNone/>
              <a:defRPr sz="2025" b="1">
                <a:solidFill>
                  <a:srgbClr val="171C3D"/>
                </a:solidFill>
                <a:latin typeface="DejaVu Sans"/>
                <a:ea typeface="DejaVu Sans"/>
                <a:cs typeface="DejaVu Sans"/>
              </a:defRPr>
            </a:lvl8pPr>
            <a:lvl9pPr algn="l">
              <a:buNone/>
              <a:defRPr sz="2025" b="1">
                <a:solidFill>
                  <a:srgbClr val="171C3D"/>
                </a:solidFill>
                <a:latin typeface="DejaVu Sans"/>
                <a:ea typeface="DejaVu Sans"/>
                <a:cs typeface="DejaVu Sans"/>
              </a:defRPr>
            </a:lvl9pPr>
          </a:lstStyle>
          <a:p xmlns:a="http://schemas.openxmlformats.org/drawingml/2006/main">
            <a:pPr algn="l">
              <a:lnSpc>
                <a:spcPct val="112000"/>
              </a:lnSpc>
              <a:buNone/>
              <a:defRPr sz="2025" b="1">
                <a:solidFill>
                  <a:srgbClr val="171C3D"/>
                </a:solidFill>
                <a:latin typeface="DejaVu Sans"/>
                <a:ea typeface="DejaVu Sans"/>
                <a:cs typeface="DejaVu Sans"/>
              </a:defRPr>
            </a:pPr>
            <a:r>
              <a:rPr sz="2025" b="1">
                <a:solidFill>
                  <a:srgbClr val="171C3D"/>
                </a:solidFill>
                <a:latin typeface="DejaVu Sans"/>
                <a:ea typeface="DejaVu Sans"/>
                <a:cs typeface="DejaVu Sans"/>
              </a:rPr>
              <a:t>Set the strategy</a:t>
            </a:r>
          </a:p>
        </p:txBody>
      </p:sp>
      <p:sp>
        <p:nvSpPr>
          <p:cNvPr id="7" name="step-detail-0">
            <a:extLst xmlns:a="http://schemas.openxmlformats.org/drawingml/2006/main">
              <a:ext uri="{FF2B5EF4-FFF2-40B4-BE49-F238E27FC236}">
                <a16:creationId xmlns:a16="http://schemas.microsoft.com/office/drawing/2014/main" id="{2A5D0D45-C6A6-46F0-8B90-9DB59F08C81E}"/>
              </a:ext>
            </a:extLst>
          </p:cNvPr>
          <p:cNvSpPr>
            <a:spLocks xmlns:a="http://schemas.openxmlformats.org/drawingml/2006/main" noGrp="1"/>
          </p:cNvSpPr>
          <p:nvPr/>
        </p:nvSpPr>
        <p:spPr>
          <a:xfrm xmlns:a="http://schemas.openxmlformats.org/drawingml/2006/main">
            <a:off x="552450" y="3571875"/>
            <a:ext cx="226695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Define demand, service targets, budget and sourcing constraints.</a:t>
            </a:r>
          </a:p>
        </p:txBody>
      </p:sp>
      <p:sp>
        <p:nvSpPr>
          <p:cNvPr id="8" name="step-1">
            <a:extLst xmlns:a="http://schemas.openxmlformats.org/drawingml/2006/main">
              <a:ext uri="{FF2B5EF4-FFF2-40B4-BE49-F238E27FC236}">
                <a16:creationId xmlns:a16="http://schemas.microsoft.com/office/drawing/2014/main" id="{938331BE-F768-4E68-A6F4-81AB9D56677E}"/>
              </a:ext>
            </a:extLst>
          </p:cNvPr>
          <p:cNvSpPr>
            <a:spLocks xmlns:a="http://schemas.openxmlformats.org/drawingml/2006/main" noGrp="1"/>
          </p:cNvSpPr>
          <p:nvPr/>
        </p:nvSpPr>
        <p:spPr>
          <a:xfrm xmlns:a="http://schemas.openxmlformats.org/drawingml/2006/main">
            <a:off x="3381375" y="2190750"/>
            <a:ext cx="95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7357FF"/>
                </a:solidFill>
                <a:latin typeface="DejaVu Sans"/>
                <a:ea typeface="DejaVu Sans"/>
                <a:cs typeface="DejaVu Sans"/>
              </a:defRPr>
            </a:defPPr>
            <a:lvl1pPr algn="l">
              <a:buNone/>
              <a:defRPr sz="2400" b="1">
                <a:solidFill>
                  <a:srgbClr val="7357FF"/>
                </a:solidFill>
                <a:latin typeface="DejaVu Sans"/>
                <a:ea typeface="DejaVu Sans"/>
                <a:cs typeface="DejaVu Sans"/>
              </a:defRPr>
            </a:lvl1pPr>
            <a:lvl2pPr algn="l">
              <a:buNone/>
              <a:defRPr sz="2400" b="1">
                <a:solidFill>
                  <a:srgbClr val="7357FF"/>
                </a:solidFill>
                <a:latin typeface="DejaVu Sans"/>
                <a:ea typeface="DejaVu Sans"/>
                <a:cs typeface="DejaVu Sans"/>
              </a:defRPr>
            </a:lvl2pPr>
            <a:lvl3pPr algn="l">
              <a:buNone/>
              <a:defRPr sz="2400" b="1">
                <a:solidFill>
                  <a:srgbClr val="7357FF"/>
                </a:solidFill>
                <a:latin typeface="DejaVu Sans"/>
                <a:ea typeface="DejaVu Sans"/>
                <a:cs typeface="DejaVu Sans"/>
              </a:defRPr>
            </a:lvl3pPr>
            <a:lvl4pPr algn="l">
              <a:buNone/>
              <a:defRPr sz="2400" b="1">
                <a:solidFill>
                  <a:srgbClr val="7357FF"/>
                </a:solidFill>
                <a:latin typeface="DejaVu Sans"/>
                <a:ea typeface="DejaVu Sans"/>
                <a:cs typeface="DejaVu Sans"/>
              </a:defRPr>
            </a:lvl4pPr>
            <a:lvl5pPr algn="l">
              <a:buNone/>
              <a:defRPr sz="2400" b="1">
                <a:solidFill>
                  <a:srgbClr val="7357FF"/>
                </a:solidFill>
                <a:latin typeface="DejaVu Sans"/>
                <a:ea typeface="DejaVu Sans"/>
                <a:cs typeface="DejaVu Sans"/>
              </a:defRPr>
            </a:lvl5pPr>
            <a:lvl6pPr algn="l">
              <a:buNone/>
              <a:defRPr sz="2400" b="1">
                <a:solidFill>
                  <a:srgbClr val="7357FF"/>
                </a:solidFill>
                <a:latin typeface="DejaVu Sans"/>
                <a:ea typeface="DejaVu Sans"/>
                <a:cs typeface="DejaVu Sans"/>
              </a:defRPr>
            </a:lvl6pPr>
            <a:lvl7pPr algn="l">
              <a:buNone/>
              <a:defRPr sz="2400" b="1">
                <a:solidFill>
                  <a:srgbClr val="7357FF"/>
                </a:solidFill>
                <a:latin typeface="DejaVu Sans"/>
                <a:ea typeface="DejaVu Sans"/>
                <a:cs typeface="DejaVu Sans"/>
              </a:defRPr>
            </a:lvl7pPr>
            <a:lvl8pPr algn="l">
              <a:buNone/>
              <a:defRPr sz="2400" b="1">
                <a:solidFill>
                  <a:srgbClr val="7357FF"/>
                </a:solidFill>
                <a:latin typeface="DejaVu Sans"/>
                <a:ea typeface="DejaVu Sans"/>
                <a:cs typeface="DejaVu Sans"/>
              </a:defRPr>
            </a:lvl8pPr>
            <a:lvl9pPr algn="l">
              <a:buNone/>
              <a:defRPr sz="2400" b="1">
                <a:solidFill>
                  <a:srgbClr val="7357FF"/>
                </a:solidFill>
                <a:latin typeface="DejaVu Sans"/>
                <a:ea typeface="DejaVu Sans"/>
                <a:cs typeface="DejaVu Sans"/>
              </a:defRPr>
            </a:lvl9pPr>
          </a:lstStyle>
          <a:p xmlns:a="http://schemas.openxmlformats.org/drawingml/2006/main">
            <a:pPr algn="l">
              <a:lnSpc>
                <a:spcPct val="112000"/>
              </a:lnSpc>
              <a:buNone/>
              <a:defRPr sz="2400" b="1">
                <a:solidFill>
                  <a:srgbClr val="7357FF"/>
                </a:solidFill>
                <a:latin typeface="DejaVu Sans"/>
                <a:ea typeface="DejaVu Sans"/>
                <a:cs typeface="DejaVu Sans"/>
              </a:defRPr>
            </a:pPr>
            <a:r>
              <a:rPr sz="2400" b="1">
                <a:solidFill>
                  <a:srgbClr val="7357FF"/>
                </a:solidFill>
                <a:latin typeface="DejaVu Sans"/>
                <a:ea typeface="DejaVu Sans"/>
                <a:cs typeface="DejaVu Sans"/>
              </a:rPr>
              <a:t>02</a:t>
            </a:r>
          </a:p>
        </p:txBody>
      </p:sp>
      <p:sp>
        <p:nvSpPr>
          <p:cNvPr id="9" name="step-title-1">
            <a:extLst xmlns:a="http://schemas.openxmlformats.org/drawingml/2006/main">
              <a:ext uri="{FF2B5EF4-FFF2-40B4-BE49-F238E27FC236}">
                <a16:creationId xmlns:a16="http://schemas.microsoft.com/office/drawing/2014/main" id="{B20AF702-D827-499A-943B-A39E80DF4D4D}"/>
              </a:ext>
            </a:extLst>
          </p:cNvPr>
          <p:cNvSpPr>
            <a:spLocks xmlns:a="http://schemas.openxmlformats.org/drawingml/2006/main" noGrp="1"/>
          </p:cNvSpPr>
          <p:nvPr/>
        </p:nvSpPr>
        <p:spPr>
          <a:xfrm xmlns:a="http://schemas.openxmlformats.org/drawingml/2006/main">
            <a:off x="3381375" y="2781300"/>
            <a:ext cx="22669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1C3D"/>
                </a:solidFill>
                <a:latin typeface="DejaVu Sans"/>
                <a:ea typeface="DejaVu Sans"/>
                <a:cs typeface="DejaVu Sans"/>
              </a:defRPr>
            </a:defPPr>
            <a:lvl1pPr algn="l">
              <a:buNone/>
              <a:defRPr sz="2025" b="1">
                <a:solidFill>
                  <a:srgbClr val="171C3D"/>
                </a:solidFill>
                <a:latin typeface="DejaVu Sans"/>
                <a:ea typeface="DejaVu Sans"/>
                <a:cs typeface="DejaVu Sans"/>
              </a:defRPr>
            </a:lvl1pPr>
            <a:lvl2pPr algn="l">
              <a:buNone/>
              <a:defRPr sz="2025" b="1">
                <a:solidFill>
                  <a:srgbClr val="171C3D"/>
                </a:solidFill>
                <a:latin typeface="DejaVu Sans"/>
                <a:ea typeface="DejaVu Sans"/>
                <a:cs typeface="DejaVu Sans"/>
              </a:defRPr>
            </a:lvl2pPr>
            <a:lvl3pPr algn="l">
              <a:buNone/>
              <a:defRPr sz="2025" b="1">
                <a:solidFill>
                  <a:srgbClr val="171C3D"/>
                </a:solidFill>
                <a:latin typeface="DejaVu Sans"/>
                <a:ea typeface="DejaVu Sans"/>
                <a:cs typeface="DejaVu Sans"/>
              </a:defRPr>
            </a:lvl3pPr>
            <a:lvl4pPr algn="l">
              <a:buNone/>
              <a:defRPr sz="2025" b="1">
                <a:solidFill>
                  <a:srgbClr val="171C3D"/>
                </a:solidFill>
                <a:latin typeface="DejaVu Sans"/>
                <a:ea typeface="DejaVu Sans"/>
                <a:cs typeface="DejaVu Sans"/>
              </a:defRPr>
            </a:lvl4pPr>
            <a:lvl5pPr algn="l">
              <a:buNone/>
              <a:defRPr sz="2025" b="1">
                <a:solidFill>
                  <a:srgbClr val="171C3D"/>
                </a:solidFill>
                <a:latin typeface="DejaVu Sans"/>
                <a:ea typeface="DejaVu Sans"/>
                <a:cs typeface="DejaVu Sans"/>
              </a:defRPr>
            </a:lvl5pPr>
            <a:lvl6pPr algn="l">
              <a:buNone/>
              <a:defRPr sz="2025" b="1">
                <a:solidFill>
                  <a:srgbClr val="171C3D"/>
                </a:solidFill>
                <a:latin typeface="DejaVu Sans"/>
                <a:ea typeface="DejaVu Sans"/>
                <a:cs typeface="DejaVu Sans"/>
              </a:defRPr>
            </a:lvl6pPr>
            <a:lvl7pPr algn="l">
              <a:buNone/>
              <a:defRPr sz="2025" b="1">
                <a:solidFill>
                  <a:srgbClr val="171C3D"/>
                </a:solidFill>
                <a:latin typeface="DejaVu Sans"/>
                <a:ea typeface="DejaVu Sans"/>
                <a:cs typeface="DejaVu Sans"/>
              </a:defRPr>
            </a:lvl7pPr>
            <a:lvl8pPr algn="l">
              <a:buNone/>
              <a:defRPr sz="2025" b="1">
                <a:solidFill>
                  <a:srgbClr val="171C3D"/>
                </a:solidFill>
                <a:latin typeface="DejaVu Sans"/>
                <a:ea typeface="DejaVu Sans"/>
                <a:cs typeface="DejaVu Sans"/>
              </a:defRPr>
            </a:lvl8pPr>
            <a:lvl9pPr algn="l">
              <a:buNone/>
              <a:defRPr sz="2025" b="1">
                <a:solidFill>
                  <a:srgbClr val="171C3D"/>
                </a:solidFill>
                <a:latin typeface="DejaVu Sans"/>
                <a:ea typeface="DejaVu Sans"/>
                <a:cs typeface="DejaVu Sans"/>
              </a:defRPr>
            </a:lvl9pPr>
          </a:lstStyle>
          <a:p xmlns:a="http://schemas.openxmlformats.org/drawingml/2006/main">
            <a:pPr algn="l">
              <a:lnSpc>
                <a:spcPct val="112000"/>
              </a:lnSpc>
              <a:buNone/>
              <a:defRPr sz="2025" b="1">
                <a:solidFill>
                  <a:srgbClr val="171C3D"/>
                </a:solidFill>
                <a:latin typeface="DejaVu Sans"/>
                <a:ea typeface="DejaVu Sans"/>
                <a:cs typeface="DejaVu Sans"/>
              </a:defRPr>
            </a:pPr>
            <a:r>
              <a:rPr sz="2025" b="1">
                <a:solidFill>
                  <a:srgbClr val="171C3D"/>
                </a:solidFill>
                <a:latin typeface="DejaVu Sans"/>
                <a:ea typeface="DejaVu Sans"/>
                <a:cs typeface="DejaVu Sans"/>
              </a:rPr>
              <a:t>Compare the bids</a:t>
            </a:r>
          </a:p>
        </p:txBody>
      </p:sp>
      <p:sp>
        <p:nvSpPr>
          <p:cNvPr id="10" name="step-detail-1">
            <a:extLst xmlns:a="http://schemas.openxmlformats.org/drawingml/2006/main">
              <a:ext uri="{FF2B5EF4-FFF2-40B4-BE49-F238E27FC236}">
                <a16:creationId xmlns:a16="http://schemas.microsoft.com/office/drawing/2014/main" id="{D34B31E8-4794-464A-BE7F-23ED9921878F}"/>
              </a:ext>
            </a:extLst>
          </p:cNvPr>
          <p:cNvSpPr>
            <a:spLocks xmlns:a="http://schemas.openxmlformats.org/drawingml/2006/main" noGrp="1"/>
          </p:cNvSpPr>
          <p:nvPr/>
        </p:nvSpPr>
        <p:spPr>
          <a:xfrm xmlns:a="http://schemas.openxmlformats.org/drawingml/2006/main">
            <a:off x="3381375" y="3571875"/>
            <a:ext cx="226695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Normalize supplier terms and calculate total annual cost.</a:t>
            </a:r>
          </a:p>
        </p:txBody>
      </p:sp>
      <p:sp>
        <p:nvSpPr>
          <p:cNvPr id="11" name="step-2">
            <a:extLst xmlns:a="http://schemas.openxmlformats.org/drawingml/2006/main">
              <a:ext uri="{FF2B5EF4-FFF2-40B4-BE49-F238E27FC236}">
                <a16:creationId xmlns:a16="http://schemas.microsoft.com/office/drawing/2014/main" id="{39830098-4D37-4431-B976-CA73793FC256}"/>
              </a:ext>
            </a:extLst>
          </p:cNvPr>
          <p:cNvSpPr>
            <a:spLocks xmlns:a="http://schemas.openxmlformats.org/drawingml/2006/main" noGrp="1"/>
          </p:cNvSpPr>
          <p:nvPr/>
        </p:nvSpPr>
        <p:spPr>
          <a:xfrm xmlns:a="http://schemas.openxmlformats.org/drawingml/2006/main">
            <a:off x="6210300" y="2190750"/>
            <a:ext cx="95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7357FF"/>
                </a:solidFill>
                <a:latin typeface="DejaVu Sans"/>
                <a:ea typeface="DejaVu Sans"/>
                <a:cs typeface="DejaVu Sans"/>
              </a:defRPr>
            </a:defPPr>
            <a:lvl1pPr algn="l">
              <a:buNone/>
              <a:defRPr sz="2400" b="1">
                <a:solidFill>
                  <a:srgbClr val="7357FF"/>
                </a:solidFill>
                <a:latin typeface="DejaVu Sans"/>
                <a:ea typeface="DejaVu Sans"/>
                <a:cs typeface="DejaVu Sans"/>
              </a:defRPr>
            </a:lvl1pPr>
            <a:lvl2pPr algn="l">
              <a:buNone/>
              <a:defRPr sz="2400" b="1">
                <a:solidFill>
                  <a:srgbClr val="7357FF"/>
                </a:solidFill>
                <a:latin typeface="DejaVu Sans"/>
                <a:ea typeface="DejaVu Sans"/>
                <a:cs typeface="DejaVu Sans"/>
              </a:defRPr>
            </a:lvl2pPr>
            <a:lvl3pPr algn="l">
              <a:buNone/>
              <a:defRPr sz="2400" b="1">
                <a:solidFill>
                  <a:srgbClr val="7357FF"/>
                </a:solidFill>
                <a:latin typeface="DejaVu Sans"/>
                <a:ea typeface="DejaVu Sans"/>
                <a:cs typeface="DejaVu Sans"/>
              </a:defRPr>
            </a:lvl3pPr>
            <a:lvl4pPr algn="l">
              <a:buNone/>
              <a:defRPr sz="2400" b="1">
                <a:solidFill>
                  <a:srgbClr val="7357FF"/>
                </a:solidFill>
                <a:latin typeface="DejaVu Sans"/>
                <a:ea typeface="DejaVu Sans"/>
                <a:cs typeface="DejaVu Sans"/>
              </a:defRPr>
            </a:lvl4pPr>
            <a:lvl5pPr algn="l">
              <a:buNone/>
              <a:defRPr sz="2400" b="1">
                <a:solidFill>
                  <a:srgbClr val="7357FF"/>
                </a:solidFill>
                <a:latin typeface="DejaVu Sans"/>
                <a:ea typeface="DejaVu Sans"/>
                <a:cs typeface="DejaVu Sans"/>
              </a:defRPr>
            </a:lvl5pPr>
            <a:lvl6pPr algn="l">
              <a:buNone/>
              <a:defRPr sz="2400" b="1">
                <a:solidFill>
                  <a:srgbClr val="7357FF"/>
                </a:solidFill>
                <a:latin typeface="DejaVu Sans"/>
                <a:ea typeface="DejaVu Sans"/>
                <a:cs typeface="DejaVu Sans"/>
              </a:defRPr>
            </a:lvl6pPr>
            <a:lvl7pPr algn="l">
              <a:buNone/>
              <a:defRPr sz="2400" b="1">
                <a:solidFill>
                  <a:srgbClr val="7357FF"/>
                </a:solidFill>
                <a:latin typeface="DejaVu Sans"/>
                <a:ea typeface="DejaVu Sans"/>
                <a:cs typeface="DejaVu Sans"/>
              </a:defRPr>
            </a:lvl7pPr>
            <a:lvl8pPr algn="l">
              <a:buNone/>
              <a:defRPr sz="2400" b="1">
                <a:solidFill>
                  <a:srgbClr val="7357FF"/>
                </a:solidFill>
                <a:latin typeface="DejaVu Sans"/>
                <a:ea typeface="DejaVu Sans"/>
                <a:cs typeface="DejaVu Sans"/>
              </a:defRPr>
            </a:lvl8pPr>
            <a:lvl9pPr algn="l">
              <a:buNone/>
              <a:defRPr sz="2400" b="1">
                <a:solidFill>
                  <a:srgbClr val="7357FF"/>
                </a:solidFill>
                <a:latin typeface="DejaVu Sans"/>
                <a:ea typeface="DejaVu Sans"/>
                <a:cs typeface="DejaVu Sans"/>
              </a:defRPr>
            </a:lvl9pPr>
          </a:lstStyle>
          <a:p xmlns:a="http://schemas.openxmlformats.org/drawingml/2006/main">
            <a:pPr algn="l">
              <a:lnSpc>
                <a:spcPct val="112000"/>
              </a:lnSpc>
              <a:buNone/>
              <a:defRPr sz="2400" b="1">
                <a:solidFill>
                  <a:srgbClr val="7357FF"/>
                </a:solidFill>
                <a:latin typeface="DejaVu Sans"/>
                <a:ea typeface="DejaVu Sans"/>
                <a:cs typeface="DejaVu Sans"/>
              </a:defRPr>
            </a:pPr>
            <a:r>
              <a:rPr sz="2400" b="1">
                <a:solidFill>
                  <a:srgbClr val="7357FF"/>
                </a:solidFill>
                <a:latin typeface="DejaVu Sans"/>
                <a:ea typeface="DejaVu Sans"/>
                <a:cs typeface="DejaVu Sans"/>
              </a:rPr>
              <a:t>03</a:t>
            </a:r>
          </a:p>
        </p:txBody>
      </p:sp>
      <p:sp>
        <p:nvSpPr>
          <p:cNvPr id="12" name="step-title-2">
            <a:extLst xmlns:a="http://schemas.openxmlformats.org/drawingml/2006/main">
              <a:ext uri="{FF2B5EF4-FFF2-40B4-BE49-F238E27FC236}">
                <a16:creationId xmlns:a16="http://schemas.microsoft.com/office/drawing/2014/main" id="{C68C70C8-76DA-4BFA-95C2-0EA80B9BBF0E}"/>
              </a:ext>
            </a:extLst>
          </p:cNvPr>
          <p:cNvSpPr>
            <a:spLocks xmlns:a="http://schemas.openxmlformats.org/drawingml/2006/main" noGrp="1"/>
          </p:cNvSpPr>
          <p:nvPr/>
        </p:nvSpPr>
        <p:spPr>
          <a:xfrm xmlns:a="http://schemas.openxmlformats.org/drawingml/2006/main">
            <a:off x="6210300" y="2781300"/>
            <a:ext cx="22669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1C3D"/>
                </a:solidFill>
                <a:latin typeface="DejaVu Sans"/>
                <a:ea typeface="DejaVu Sans"/>
                <a:cs typeface="DejaVu Sans"/>
              </a:defRPr>
            </a:defPPr>
            <a:lvl1pPr algn="l">
              <a:buNone/>
              <a:defRPr sz="2025" b="1">
                <a:solidFill>
                  <a:srgbClr val="171C3D"/>
                </a:solidFill>
                <a:latin typeface="DejaVu Sans"/>
                <a:ea typeface="DejaVu Sans"/>
                <a:cs typeface="DejaVu Sans"/>
              </a:defRPr>
            </a:lvl1pPr>
            <a:lvl2pPr algn="l">
              <a:buNone/>
              <a:defRPr sz="2025" b="1">
                <a:solidFill>
                  <a:srgbClr val="171C3D"/>
                </a:solidFill>
                <a:latin typeface="DejaVu Sans"/>
                <a:ea typeface="DejaVu Sans"/>
                <a:cs typeface="DejaVu Sans"/>
              </a:defRPr>
            </a:lvl2pPr>
            <a:lvl3pPr algn="l">
              <a:buNone/>
              <a:defRPr sz="2025" b="1">
                <a:solidFill>
                  <a:srgbClr val="171C3D"/>
                </a:solidFill>
                <a:latin typeface="DejaVu Sans"/>
                <a:ea typeface="DejaVu Sans"/>
                <a:cs typeface="DejaVu Sans"/>
              </a:defRPr>
            </a:lvl3pPr>
            <a:lvl4pPr algn="l">
              <a:buNone/>
              <a:defRPr sz="2025" b="1">
                <a:solidFill>
                  <a:srgbClr val="171C3D"/>
                </a:solidFill>
                <a:latin typeface="DejaVu Sans"/>
                <a:ea typeface="DejaVu Sans"/>
                <a:cs typeface="DejaVu Sans"/>
              </a:defRPr>
            </a:lvl4pPr>
            <a:lvl5pPr algn="l">
              <a:buNone/>
              <a:defRPr sz="2025" b="1">
                <a:solidFill>
                  <a:srgbClr val="171C3D"/>
                </a:solidFill>
                <a:latin typeface="DejaVu Sans"/>
                <a:ea typeface="DejaVu Sans"/>
                <a:cs typeface="DejaVu Sans"/>
              </a:defRPr>
            </a:lvl5pPr>
            <a:lvl6pPr algn="l">
              <a:buNone/>
              <a:defRPr sz="2025" b="1">
                <a:solidFill>
                  <a:srgbClr val="171C3D"/>
                </a:solidFill>
                <a:latin typeface="DejaVu Sans"/>
                <a:ea typeface="DejaVu Sans"/>
                <a:cs typeface="DejaVu Sans"/>
              </a:defRPr>
            </a:lvl6pPr>
            <a:lvl7pPr algn="l">
              <a:buNone/>
              <a:defRPr sz="2025" b="1">
                <a:solidFill>
                  <a:srgbClr val="171C3D"/>
                </a:solidFill>
                <a:latin typeface="DejaVu Sans"/>
                <a:ea typeface="DejaVu Sans"/>
                <a:cs typeface="DejaVu Sans"/>
              </a:defRPr>
            </a:lvl7pPr>
            <a:lvl8pPr algn="l">
              <a:buNone/>
              <a:defRPr sz="2025" b="1">
                <a:solidFill>
                  <a:srgbClr val="171C3D"/>
                </a:solidFill>
                <a:latin typeface="DejaVu Sans"/>
                <a:ea typeface="DejaVu Sans"/>
                <a:cs typeface="DejaVu Sans"/>
              </a:defRPr>
            </a:lvl8pPr>
            <a:lvl9pPr algn="l">
              <a:buNone/>
              <a:defRPr sz="2025" b="1">
                <a:solidFill>
                  <a:srgbClr val="171C3D"/>
                </a:solidFill>
                <a:latin typeface="DejaVu Sans"/>
                <a:ea typeface="DejaVu Sans"/>
                <a:cs typeface="DejaVu Sans"/>
              </a:defRPr>
            </a:lvl9pPr>
          </a:lstStyle>
          <a:p xmlns:a="http://schemas.openxmlformats.org/drawingml/2006/main">
            <a:pPr algn="l">
              <a:lnSpc>
                <a:spcPct val="112000"/>
              </a:lnSpc>
              <a:buNone/>
              <a:defRPr sz="2025" b="1">
                <a:solidFill>
                  <a:srgbClr val="171C3D"/>
                </a:solidFill>
                <a:latin typeface="DejaVu Sans"/>
                <a:ea typeface="DejaVu Sans"/>
                <a:cs typeface="DejaVu Sans"/>
              </a:defRPr>
            </a:pPr>
            <a:r>
              <a:rPr sz="2025" b="1">
                <a:solidFill>
                  <a:srgbClr val="171C3D"/>
                </a:solidFill>
                <a:latin typeface="DejaVu Sans"/>
                <a:ea typeface="DejaVu Sans"/>
                <a:cs typeface="DejaVu Sans"/>
              </a:rPr>
              <a:t>Agents negotiate</a:t>
            </a:r>
          </a:p>
        </p:txBody>
      </p:sp>
      <p:sp>
        <p:nvSpPr>
          <p:cNvPr id="13" name="step-detail-2">
            <a:extLst xmlns:a="http://schemas.openxmlformats.org/drawingml/2006/main">
              <a:ext uri="{FF2B5EF4-FFF2-40B4-BE49-F238E27FC236}">
                <a16:creationId xmlns:a16="http://schemas.microsoft.com/office/drawing/2014/main" id="{D5488660-D0A0-42E6-8578-ADC267DE83BC}"/>
              </a:ext>
            </a:extLst>
          </p:cNvPr>
          <p:cNvSpPr>
            <a:spLocks xmlns:a="http://schemas.openxmlformats.org/drawingml/2006/main" noGrp="1"/>
          </p:cNvSpPr>
          <p:nvPr/>
        </p:nvSpPr>
        <p:spPr>
          <a:xfrm xmlns:a="http://schemas.openxmlformats.org/drawingml/2006/main">
            <a:off x="6210300" y="3571875"/>
            <a:ext cx="226695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Buyer and Supplier Agents exchange offers within agreed limits.</a:t>
            </a:r>
          </a:p>
        </p:txBody>
      </p:sp>
      <p:sp>
        <p:nvSpPr>
          <p:cNvPr id="14" name="step-3">
            <a:extLst xmlns:a="http://schemas.openxmlformats.org/drawingml/2006/main">
              <a:ext uri="{FF2B5EF4-FFF2-40B4-BE49-F238E27FC236}">
                <a16:creationId xmlns:a16="http://schemas.microsoft.com/office/drawing/2014/main" id="{2DE3EAD1-6256-4D2F-82EA-3F48468900DF}"/>
              </a:ext>
            </a:extLst>
          </p:cNvPr>
          <p:cNvSpPr>
            <a:spLocks xmlns:a="http://schemas.openxmlformats.org/drawingml/2006/main" noGrp="1"/>
          </p:cNvSpPr>
          <p:nvPr/>
        </p:nvSpPr>
        <p:spPr>
          <a:xfrm xmlns:a="http://schemas.openxmlformats.org/drawingml/2006/main">
            <a:off x="9039225" y="2190750"/>
            <a:ext cx="95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7357FF"/>
                </a:solidFill>
                <a:latin typeface="DejaVu Sans"/>
                <a:ea typeface="DejaVu Sans"/>
                <a:cs typeface="DejaVu Sans"/>
              </a:defRPr>
            </a:defPPr>
            <a:lvl1pPr algn="l">
              <a:buNone/>
              <a:defRPr sz="2400" b="1">
                <a:solidFill>
                  <a:srgbClr val="7357FF"/>
                </a:solidFill>
                <a:latin typeface="DejaVu Sans"/>
                <a:ea typeface="DejaVu Sans"/>
                <a:cs typeface="DejaVu Sans"/>
              </a:defRPr>
            </a:lvl1pPr>
            <a:lvl2pPr algn="l">
              <a:buNone/>
              <a:defRPr sz="2400" b="1">
                <a:solidFill>
                  <a:srgbClr val="7357FF"/>
                </a:solidFill>
                <a:latin typeface="DejaVu Sans"/>
                <a:ea typeface="DejaVu Sans"/>
                <a:cs typeface="DejaVu Sans"/>
              </a:defRPr>
            </a:lvl2pPr>
            <a:lvl3pPr algn="l">
              <a:buNone/>
              <a:defRPr sz="2400" b="1">
                <a:solidFill>
                  <a:srgbClr val="7357FF"/>
                </a:solidFill>
                <a:latin typeface="DejaVu Sans"/>
                <a:ea typeface="DejaVu Sans"/>
                <a:cs typeface="DejaVu Sans"/>
              </a:defRPr>
            </a:lvl3pPr>
            <a:lvl4pPr algn="l">
              <a:buNone/>
              <a:defRPr sz="2400" b="1">
                <a:solidFill>
                  <a:srgbClr val="7357FF"/>
                </a:solidFill>
                <a:latin typeface="DejaVu Sans"/>
                <a:ea typeface="DejaVu Sans"/>
                <a:cs typeface="DejaVu Sans"/>
              </a:defRPr>
            </a:lvl4pPr>
            <a:lvl5pPr algn="l">
              <a:buNone/>
              <a:defRPr sz="2400" b="1">
                <a:solidFill>
                  <a:srgbClr val="7357FF"/>
                </a:solidFill>
                <a:latin typeface="DejaVu Sans"/>
                <a:ea typeface="DejaVu Sans"/>
                <a:cs typeface="DejaVu Sans"/>
              </a:defRPr>
            </a:lvl5pPr>
            <a:lvl6pPr algn="l">
              <a:buNone/>
              <a:defRPr sz="2400" b="1">
                <a:solidFill>
                  <a:srgbClr val="7357FF"/>
                </a:solidFill>
                <a:latin typeface="DejaVu Sans"/>
                <a:ea typeface="DejaVu Sans"/>
                <a:cs typeface="DejaVu Sans"/>
              </a:defRPr>
            </a:lvl6pPr>
            <a:lvl7pPr algn="l">
              <a:buNone/>
              <a:defRPr sz="2400" b="1">
                <a:solidFill>
                  <a:srgbClr val="7357FF"/>
                </a:solidFill>
                <a:latin typeface="DejaVu Sans"/>
                <a:ea typeface="DejaVu Sans"/>
                <a:cs typeface="DejaVu Sans"/>
              </a:defRPr>
            </a:lvl7pPr>
            <a:lvl8pPr algn="l">
              <a:buNone/>
              <a:defRPr sz="2400" b="1">
                <a:solidFill>
                  <a:srgbClr val="7357FF"/>
                </a:solidFill>
                <a:latin typeface="DejaVu Sans"/>
                <a:ea typeface="DejaVu Sans"/>
                <a:cs typeface="DejaVu Sans"/>
              </a:defRPr>
            </a:lvl8pPr>
            <a:lvl9pPr algn="l">
              <a:buNone/>
              <a:defRPr sz="2400" b="1">
                <a:solidFill>
                  <a:srgbClr val="7357FF"/>
                </a:solidFill>
                <a:latin typeface="DejaVu Sans"/>
                <a:ea typeface="DejaVu Sans"/>
                <a:cs typeface="DejaVu Sans"/>
              </a:defRPr>
            </a:lvl9pPr>
          </a:lstStyle>
          <a:p xmlns:a="http://schemas.openxmlformats.org/drawingml/2006/main">
            <a:pPr algn="l">
              <a:lnSpc>
                <a:spcPct val="112000"/>
              </a:lnSpc>
              <a:buNone/>
              <a:defRPr sz="2400" b="1">
                <a:solidFill>
                  <a:srgbClr val="7357FF"/>
                </a:solidFill>
                <a:latin typeface="DejaVu Sans"/>
                <a:ea typeface="DejaVu Sans"/>
                <a:cs typeface="DejaVu Sans"/>
              </a:defRPr>
            </a:pPr>
            <a:r>
              <a:rPr sz="2400" b="1">
                <a:solidFill>
                  <a:srgbClr val="7357FF"/>
                </a:solidFill>
                <a:latin typeface="DejaVu Sans"/>
                <a:ea typeface="DejaVu Sans"/>
                <a:cs typeface="DejaVu Sans"/>
              </a:rPr>
              <a:t>04</a:t>
            </a:r>
          </a:p>
        </p:txBody>
      </p:sp>
      <p:sp>
        <p:nvSpPr>
          <p:cNvPr id="15" name="step-title-3">
            <a:extLst xmlns:a="http://schemas.openxmlformats.org/drawingml/2006/main">
              <a:ext uri="{FF2B5EF4-FFF2-40B4-BE49-F238E27FC236}">
                <a16:creationId xmlns:a16="http://schemas.microsoft.com/office/drawing/2014/main" id="{AE07330E-880A-4FF1-A6CA-A8656744DA8F}"/>
              </a:ext>
            </a:extLst>
          </p:cNvPr>
          <p:cNvSpPr>
            <a:spLocks xmlns:a="http://schemas.openxmlformats.org/drawingml/2006/main" noGrp="1"/>
          </p:cNvSpPr>
          <p:nvPr/>
        </p:nvSpPr>
        <p:spPr>
          <a:xfrm xmlns:a="http://schemas.openxmlformats.org/drawingml/2006/main">
            <a:off x="9039225" y="2781300"/>
            <a:ext cx="22669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1C3D"/>
                </a:solidFill>
                <a:latin typeface="DejaVu Sans"/>
                <a:ea typeface="DejaVu Sans"/>
                <a:cs typeface="DejaVu Sans"/>
              </a:defRPr>
            </a:defPPr>
            <a:lvl1pPr algn="l">
              <a:buNone/>
              <a:defRPr sz="2025" b="1">
                <a:solidFill>
                  <a:srgbClr val="171C3D"/>
                </a:solidFill>
                <a:latin typeface="DejaVu Sans"/>
                <a:ea typeface="DejaVu Sans"/>
                <a:cs typeface="DejaVu Sans"/>
              </a:defRPr>
            </a:lvl1pPr>
            <a:lvl2pPr algn="l">
              <a:buNone/>
              <a:defRPr sz="2025" b="1">
                <a:solidFill>
                  <a:srgbClr val="171C3D"/>
                </a:solidFill>
                <a:latin typeface="DejaVu Sans"/>
                <a:ea typeface="DejaVu Sans"/>
                <a:cs typeface="DejaVu Sans"/>
              </a:defRPr>
            </a:lvl2pPr>
            <a:lvl3pPr algn="l">
              <a:buNone/>
              <a:defRPr sz="2025" b="1">
                <a:solidFill>
                  <a:srgbClr val="171C3D"/>
                </a:solidFill>
                <a:latin typeface="DejaVu Sans"/>
                <a:ea typeface="DejaVu Sans"/>
                <a:cs typeface="DejaVu Sans"/>
              </a:defRPr>
            </a:lvl3pPr>
            <a:lvl4pPr algn="l">
              <a:buNone/>
              <a:defRPr sz="2025" b="1">
                <a:solidFill>
                  <a:srgbClr val="171C3D"/>
                </a:solidFill>
                <a:latin typeface="DejaVu Sans"/>
                <a:ea typeface="DejaVu Sans"/>
                <a:cs typeface="DejaVu Sans"/>
              </a:defRPr>
            </a:lvl4pPr>
            <a:lvl5pPr algn="l">
              <a:buNone/>
              <a:defRPr sz="2025" b="1">
                <a:solidFill>
                  <a:srgbClr val="171C3D"/>
                </a:solidFill>
                <a:latin typeface="DejaVu Sans"/>
                <a:ea typeface="DejaVu Sans"/>
                <a:cs typeface="DejaVu Sans"/>
              </a:defRPr>
            </a:lvl5pPr>
            <a:lvl6pPr algn="l">
              <a:buNone/>
              <a:defRPr sz="2025" b="1">
                <a:solidFill>
                  <a:srgbClr val="171C3D"/>
                </a:solidFill>
                <a:latin typeface="DejaVu Sans"/>
                <a:ea typeface="DejaVu Sans"/>
                <a:cs typeface="DejaVu Sans"/>
              </a:defRPr>
            </a:lvl6pPr>
            <a:lvl7pPr algn="l">
              <a:buNone/>
              <a:defRPr sz="2025" b="1">
                <a:solidFill>
                  <a:srgbClr val="171C3D"/>
                </a:solidFill>
                <a:latin typeface="DejaVu Sans"/>
                <a:ea typeface="DejaVu Sans"/>
                <a:cs typeface="DejaVu Sans"/>
              </a:defRPr>
            </a:lvl7pPr>
            <a:lvl8pPr algn="l">
              <a:buNone/>
              <a:defRPr sz="2025" b="1">
                <a:solidFill>
                  <a:srgbClr val="171C3D"/>
                </a:solidFill>
                <a:latin typeface="DejaVu Sans"/>
                <a:ea typeface="DejaVu Sans"/>
                <a:cs typeface="DejaVu Sans"/>
              </a:defRPr>
            </a:lvl8pPr>
            <a:lvl9pPr algn="l">
              <a:buNone/>
              <a:defRPr sz="2025" b="1">
                <a:solidFill>
                  <a:srgbClr val="171C3D"/>
                </a:solidFill>
                <a:latin typeface="DejaVu Sans"/>
                <a:ea typeface="DejaVu Sans"/>
                <a:cs typeface="DejaVu Sans"/>
              </a:defRPr>
            </a:lvl9pPr>
          </a:lstStyle>
          <a:p xmlns:a="http://schemas.openxmlformats.org/drawingml/2006/main">
            <a:pPr algn="l">
              <a:lnSpc>
                <a:spcPct val="112000"/>
              </a:lnSpc>
              <a:buNone/>
              <a:defRPr sz="2025" b="1">
                <a:solidFill>
                  <a:srgbClr val="171C3D"/>
                </a:solidFill>
                <a:latin typeface="DejaVu Sans"/>
                <a:ea typeface="DejaVu Sans"/>
                <a:cs typeface="DejaVu Sans"/>
              </a:defRPr>
            </a:pPr>
            <a:r>
              <a:rPr sz="2025" b="1">
                <a:solidFill>
                  <a:srgbClr val="171C3D"/>
                </a:solidFill>
                <a:latin typeface="DejaVu Sans"/>
                <a:ea typeface="DejaVu Sans"/>
                <a:cs typeface="DejaVu Sans"/>
              </a:rPr>
              <a:t>People decide</a:t>
            </a:r>
          </a:p>
        </p:txBody>
      </p:sp>
      <p:sp>
        <p:nvSpPr>
          <p:cNvPr id="16" name="step-detail-3">
            <a:extLst xmlns:a="http://schemas.openxmlformats.org/drawingml/2006/main">
              <a:ext uri="{FF2B5EF4-FFF2-40B4-BE49-F238E27FC236}">
                <a16:creationId xmlns:a16="http://schemas.microsoft.com/office/drawing/2014/main" id="{8B25FA3B-1C26-4E94-8928-C63F7988B2D9}"/>
              </a:ext>
            </a:extLst>
          </p:cNvPr>
          <p:cNvSpPr>
            <a:spLocks xmlns:a="http://schemas.openxmlformats.org/drawingml/2006/main" noGrp="1"/>
          </p:cNvSpPr>
          <p:nvPr/>
        </p:nvSpPr>
        <p:spPr>
          <a:xfrm xmlns:a="http://schemas.openxmlformats.org/drawingml/2006/main">
            <a:off x="9039225" y="3571875"/>
            <a:ext cx="226695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Review initial terms, refine details or approve the agreement.</a:t>
            </a:r>
          </a:p>
        </p:txBody>
      </p:sp>
      <p:sp>
        <p:nvSpPr>
          <p:cNvPr id="17" name="workflow-boundary">
            <a:extLst xmlns:a="http://schemas.openxmlformats.org/drawingml/2006/main">
              <a:ext uri="{FF2B5EF4-FFF2-40B4-BE49-F238E27FC236}">
                <a16:creationId xmlns:a16="http://schemas.microsoft.com/office/drawing/2014/main" id="{DBA01E59-090E-48FB-810A-CABAB567EE5C}"/>
              </a:ext>
            </a:extLst>
          </p:cNvPr>
          <p:cNvSpPr>
            <a:spLocks xmlns:a="http://schemas.openxmlformats.org/drawingml/2006/main" noGrp="1"/>
          </p:cNvSpPr>
          <p:nvPr/>
        </p:nvSpPr>
        <p:spPr>
          <a:xfrm xmlns:a="http://schemas.openxmlformats.org/drawingml/2006/main">
            <a:off x="552450" y="5400675"/>
            <a:ext cx="11049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171C3D"/>
                </a:solidFill>
                <a:latin typeface="DejaVu Sans"/>
                <a:ea typeface="DejaVu Sans"/>
                <a:cs typeface="DejaVu Sans"/>
              </a:defRPr>
            </a:defPPr>
            <a:lvl1pPr algn="l">
              <a:buNone/>
              <a:defRPr sz="1950" b="1">
                <a:solidFill>
                  <a:srgbClr val="171C3D"/>
                </a:solidFill>
                <a:latin typeface="DejaVu Sans"/>
                <a:ea typeface="DejaVu Sans"/>
                <a:cs typeface="DejaVu Sans"/>
              </a:defRPr>
            </a:lvl1pPr>
            <a:lvl2pPr algn="l">
              <a:buNone/>
              <a:defRPr sz="1950" b="1">
                <a:solidFill>
                  <a:srgbClr val="171C3D"/>
                </a:solidFill>
                <a:latin typeface="DejaVu Sans"/>
                <a:ea typeface="DejaVu Sans"/>
                <a:cs typeface="DejaVu Sans"/>
              </a:defRPr>
            </a:lvl2pPr>
            <a:lvl3pPr algn="l">
              <a:buNone/>
              <a:defRPr sz="1950" b="1">
                <a:solidFill>
                  <a:srgbClr val="171C3D"/>
                </a:solidFill>
                <a:latin typeface="DejaVu Sans"/>
                <a:ea typeface="DejaVu Sans"/>
                <a:cs typeface="DejaVu Sans"/>
              </a:defRPr>
            </a:lvl3pPr>
            <a:lvl4pPr algn="l">
              <a:buNone/>
              <a:defRPr sz="1950" b="1">
                <a:solidFill>
                  <a:srgbClr val="171C3D"/>
                </a:solidFill>
                <a:latin typeface="DejaVu Sans"/>
                <a:ea typeface="DejaVu Sans"/>
                <a:cs typeface="DejaVu Sans"/>
              </a:defRPr>
            </a:lvl4pPr>
            <a:lvl5pPr algn="l">
              <a:buNone/>
              <a:defRPr sz="1950" b="1">
                <a:solidFill>
                  <a:srgbClr val="171C3D"/>
                </a:solidFill>
                <a:latin typeface="DejaVu Sans"/>
                <a:ea typeface="DejaVu Sans"/>
                <a:cs typeface="DejaVu Sans"/>
              </a:defRPr>
            </a:lvl5pPr>
            <a:lvl6pPr algn="l">
              <a:buNone/>
              <a:defRPr sz="1950" b="1">
                <a:solidFill>
                  <a:srgbClr val="171C3D"/>
                </a:solidFill>
                <a:latin typeface="DejaVu Sans"/>
                <a:ea typeface="DejaVu Sans"/>
                <a:cs typeface="DejaVu Sans"/>
              </a:defRPr>
            </a:lvl6pPr>
            <a:lvl7pPr algn="l">
              <a:buNone/>
              <a:defRPr sz="1950" b="1">
                <a:solidFill>
                  <a:srgbClr val="171C3D"/>
                </a:solidFill>
                <a:latin typeface="DejaVu Sans"/>
                <a:ea typeface="DejaVu Sans"/>
                <a:cs typeface="DejaVu Sans"/>
              </a:defRPr>
            </a:lvl7pPr>
            <a:lvl8pPr algn="l">
              <a:buNone/>
              <a:defRPr sz="1950" b="1">
                <a:solidFill>
                  <a:srgbClr val="171C3D"/>
                </a:solidFill>
                <a:latin typeface="DejaVu Sans"/>
                <a:ea typeface="DejaVu Sans"/>
                <a:cs typeface="DejaVu Sans"/>
              </a:defRPr>
            </a:lvl8pPr>
            <a:lvl9pPr algn="l">
              <a:buNone/>
              <a:defRPr sz="1950" b="1">
                <a:solidFill>
                  <a:srgbClr val="171C3D"/>
                </a:solidFill>
                <a:latin typeface="DejaVu Sans"/>
                <a:ea typeface="DejaVu Sans"/>
                <a:cs typeface="DejaVu Sans"/>
              </a:defRPr>
            </a:lvl9pPr>
          </a:lstStyle>
          <a:p xmlns:a="http://schemas.openxmlformats.org/drawingml/2006/main">
            <a:pPr algn="l">
              <a:lnSpc>
                <a:spcPct val="112000"/>
              </a:lnSpc>
              <a:buNone/>
              <a:defRPr sz="1950" b="1">
                <a:solidFill>
                  <a:srgbClr val="171C3D"/>
                </a:solidFill>
                <a:latin typeface="DejaVu Sans"/>
                <a:ea typeface="DejaVu Sans"/>
                <a:cs typeface="DejaVu Sans"/>
              </a:defRPr>
            </a:pPr>
            <a:r>
              <a:rPr sz="1950" b="1">
                <a:solidFill>
                  <a:srgbClr val="171C3D"/>
                </a:solidFill>
                <a:latin typeface="DejaVu Sans"/>
                <a:ea typeface="DejaVu Sans"/>
                <a:cs typeface="DejaVu Sans"/>
              </a:rPr>
              <a:t>Agents propose the initial agreement. People review details and approve final terms.</a:t>
            </a:r>
          </a:p>
        </p:txBody>
      </p:sp>
    </p:spTree>
    <p:extLst>
      <p:ext uri="{BB962C8B-B14F-4D97-AF65-F5344CB8AC3E}">
        <p14:creationId xmlns:p14="http://schemas.microsoft.com/office/powerpoint/2010/main" val="1016311461"/>
      </p:ext>
    </p:extLst>
  </p:cSld>
</p:sld>
</file>

<file path=ppt/slides/slide5.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3" name="slide-title">
            <a:extLst xmlns:a="http://schemas.openxmlformats.org/drawingml/2006/main">
              <a:ext uri="{FF2B5EF4-FFF2-40B4-BE49-F238E27FC236}">
                <a16:creationId xmlns:a16="http://schemas.microsoft.com/office/drawing/2014/main" id="{5DA7631B-81B5-42EA-AC1D-E45D4E85F554}"/>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171C3D"/>
                </a:solidFill>
                <a:latin typeface="DejaVu Sans"/>
                <a:ea typeface="DejaVu Sans"/>
                <a:cs typeface="DejaVu Sans"/>
              </a:defRPr>
            </a:defPPr>
            <a:lvl1pPr algn="l">
              <a:buNone/>
              <a:defRPr sz="3225" b="1">
                <a:solidFill>
                  <a:srgbClr val="171C3D"/>
                </a:solidFill>
                <a:latin typeface="DejaVu Sans"/>
                <a:ea typeface="DejaVu Sans"/>
                <a:cs typeface="DejaVu Sans"/>
              </a:defRPr>
            </a:lvl1pPr>
            <a:lvl2pPr algn="l">
              <a:buNone/>
              <a:defRPr sz="3225" b="1">
                <a:solidFill>
                  <a:srgbClr val="171C3D"/>
                </a:solidFill>
                <a:latin typeface="DejaVu Sans"/>
                <a:ea typeface="DejaVu Sans"/>
                <a:cs typeface="DejaVu Sans"/>
              </a:defRPr>
            </a:lvl2pPr>
            <a:lvl3pPr algn="l">
              <a:buNone/>
              <a:defRPr sz="3225" b="1">
                <a:solidFill>
                  <a:srgbClr val="171C3D"/>
                </a:solidFill>
                <a:latin typeface="DejaVu Sans"/>
                <a:ea typeface="DejaVu Sans"/>
                <a:cs typeface="DejaVu Sans"/>
              </a:defRPr>
            </a:lvl3pPr>
            <a:lvl4pPr algn="l">
              <a:buNone/>
              <a:defRPr sz="3225" b="1">
                <a:solidFill>
                  <a:srgbClr val="171C3D"/>
                </a:solidFill>
                <a:latin typeface="DejaVu Sans"/>
                <a:ea typeface="DejaVu Sans"/>
                <a:cs typeface="DejaVu Sans"/>
              </a:defRPr>
            </a:lvl4pPr>
            <a:lvl5pPr algn="l">
              <a:buNone/>
              <a:defRPr sz="3225" b="1">
                <a:solidFill>
                  <a:srgbClr val="171C3D"/>
                </a:solidFill>
                <a:latin typeface="DejaVu Sans"/>
                <a:ea typeface="DejaVu Sans"/>
                <a:cs typeface="DejaVu Sans"/>
              </a:defRPr>
            </a:lvl5pPr>
            <a:lvl6pPr algn="l">
              <a:buNone/>
              <a:defRPr sz="3225" b="1">
                <a:solidFill>
                  <a:srgbClr val="171C3D"/>
                </a:solidFill>
                <a:latin typeface="DejaVu Sans"/>
                <a:ea typeface="DejaVu Sans"/>
                <a:cs typeface="DejaVu Sans"/>
              </a:defRPr>
            </a:lvl6pPr>
            <a:lvl7pPr algn="l">
              <a:buNone/>
              <a:defRPr sz="3225" b="1">
                <a:solidFill>
                  <a:srgbClr val="171C3D"/>
                </a:solidFill>
                <a:latin typeface="DejaVu Sans"/>
                <a:ea typeface="DejaVu Sans"/>
                <a:cs typeface="DejaVu Sans"/>
              </a:defRPr>
            </a:lvl7pPr>
            <a:lvl8pPr algn="l">
              <a:buNone/>
              <a:defRPr sz="3225" b="1">
                <a:solidFill>
                  <a:srgbClr val="171C3D"/>
                </a:solidFill>
                <a:latin typeface="DejaVu Sans"/>
                <a:ea typeface="DejaVu Sans"/>
                <a:cs typeface="DejaVu Sans"/>
              </a:defRPr>
            </a:lvl8pPr>
            <a:lvl9pPr algn="l">
              <a:buNone/>
              <a:defRPr sz="3225" b="1">
                <a:solidFill>
                  <a:srgbClr val="171C3D"/>
                </a:solidFill>
                <a:latin typeface="DejaVu Sans"/>
                <a:ea typeface="DejaVu Sans"/>
                <a:cs typeface="DejaVu Sans"/>
              </a:defRPr>
            </a:lvl9pPr>
          </a:lstStyle>
          <a:p xmlns:a="http://schemas.openxmlformats.org/drawingml/2006/main">
            <a:pPr algn="l">
              <a:lnSpc>
                <a:spcPct val="112000"/>
              </a:lnSpc>
              <a:buNone/>
              <a:defRPr sz="3225" b="1">
                <a:solidFill>
                  <a:srgbClr val="171C3D"/>
                </a:solidFill>
                <a:latin typeface="DejaVu Sans"/>
                <a:ea typeface="DejaVu Sans"/>
                <a:cs typeface="DejaVu Sans"/>
              </a:defRPr>
            </a:pPr>
            <a:r>
              <a:rPr sz="3225" b="1">
                <a:solidFill>
                  <a:srgbClr val="171C3D"/>
                </a:solidFill>
                <a:latin typeface="DejaVu Sans"/>
                <a:ea typeface="DejaVu Sans"/>
                <a:cs typeface="DejaVu Sans"/>
              </a:rPr>
              <a:t>Supplier Cost Explorer</a:t>
            </a:r>
          </a:p>
        </p:txBody>
      </p:sp>
      <p:sp>
        <p:nvSpPr>
          <p:cNvPr id="2" name="slide-subtitle">
            <a:extLst xmlns:a="http://schemas.openxmlformats.org/drawingml/2006/main">
              <a:ext uri="{FF2B5EF4-FFF2-40B4-BE49-F238E27FC236}">
                <a16:creationId xmlns:a16="http://schemas.microsoft.com/office/drawing/2014/main" id="{8C2C6C14-4517-44AB-B9F5-D1A7962A6DE2}"/>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4B526F"/>
                </a:solidFill>
                <a:latin typeface="DejaVu Sans"/>
                <a:ea typeface="DejaVu Sans"/>
                <a:cs typeface="DejaVu Sans"/>
              </a:defRPr>
            </a:defPPr>
            <a:lvl1pPr algn="l">
              <a:buNone/>
              <a:defRPr sz="1725" b="0">
                <a:solidFill>
                  <a:srgbClr val="4B526F"/>
                </a:solidFill>
                <a:latin typeface="DejaVu Sans"/>
                <a:ea typeface="DejaVu Sans"/>
                <a:cs typeface="DejaVu Sans"/>
              </a:defRPr>
            </a:lvl1pPr>
            <a:lvl2pPr algn="l">
              <a:buNone/>
              <a:defRPr sz="1725" b="0">
                <a:solidFill>
                  <a:srgbClr val="4B526F"/>
                </a:solidFill>
                <a:latin typeface="DejaVu Sans"/>
                <a:ea typeface="DejaVu Sans"/>
                <a:cs typeface="DejaVu Sans"/>
              </a:defRPr>
            </a:lvl2pPr>
            <a:lvl3pPr algn="l">
              <a:buNone/>
              <a:defRPr sz="1725" b="0">
                <a:solidFill>
                  <a:srgbClr val="4B526F"/>
                </a:solidFill>
                <a:latin typeface="DejaVu Sans"/>
                <a:ea typeface="DejaVu Sans"/>
                <a:cs typeface="DejaVu Sans"/>
              </a:defRPr>
            </a:lvl3pPr>
            <a:lvl4pPr algn="l">
              <a:buNone/>
              <a:defRPr sz="1725" b="0">
                <a:solidFill>
                  <a:srgbClr val="4B526F"/>
                </a:solidFill>
                <a:latin typeface="DejaVu Sans"/>
                <a:ea typeface="DejaVu Sans"/>
                <a:cs typeface="DejaVu Sans"/>
              </a:defRPr>
            </a:lvl4pPr>
            <a:lvl5pPr algn="l">
              <a:buNone/>
              <a:defRPr sz="1725" b="0">
                <a:solidFill>
                  <a:srgbClr val="4B526F"/>
                </a:solidFill>
                <a:latin typeface="DejaVu Sans"/>
                <a:ea typeface="DejaVu Sans"/>
                <a:cs typeface="DejaVu Sans"/>
              </a:defRPr>
            </a:lvl5pPr>
            <a:lvl6pPr algn="l">
              <a:buNone/>
              <a:defRPr sz="1725" b="0">
                <a:solidFill>
                  <a:srgbClr val="4B526F"/>
                </a:solidFill>
                <a:latin typeface="DejaVu Sans"/>
                <a:ea typeface="DejaVu Sans"/>
                <a:cs typeface="DejaVu Sans"/>
              </a:defRPr>
            </a:lvl6pPr>
            <a:lvl7pPr algn="l">
              <a:buNone/>
              <a:defRPr sz="1725" b="0">
                <a:solidFill>
                  <a:srgbClr val="4B526F"/>
                </a:solidFill>
                <a:latin typeface="DejaVu Sans"/>
                <a:ea typeface="DejaVu Sans"/>
                <a:cs typeface="DejaVu Sans"/>
              </a:defRPr>
            </a:lvl7pPr>
            <a:lvl8pPr algn="l">
              <a:buNone/>
              <a:defRPr sz="1725" b="0">
                <a:solidFill>
                  <a:srgbClr val="4B526F"/>
                </a:solidFill>
                <a:latin typeface="DejaVu Sans"/>
                <a:ea typeface="DejaVu Sans"/>
                <a:cs typeface="DejaVu Sans"/>
              </a:defRPr>
            </a:lvl8pPr>
            <a:lvl9pPr algn="l">
              <a:buNone/>
              <a:defRPr sz="1725" b="0">
                <a:solidFill>
                  <a:srgbClr val="4B526F"/>
                </a:solidFill>
                <a:latin typeface="DejaVu Sans"/>
                <a:ea typeface="DejaVu Sans"/>
                <a:cs typeface="DejaVu Sans"/>
              </a:defRPr>
            </a:lvl9pPr>
          </a:lstStyle>
          <a:p xmlns:a="http://schemas.openxmlformats.org/drawingml/2006/main">
            <a:pPr algn="l">
              <a:lnSpc>
                <a:spcPct val="112000"/>
              </a:lnSpc>
              <a:buNone/>
              <a:defRPr sz="1725" b="0">
                <a:solidFill>
                  <a:srgbClr val="4B526F"/>
                </a:solidFill>
                <a:latin typeface="DejaVu Sans"/>
                <a:ea typeface="DejaVu Sans"/>
                <a:cs typeface="DejaVu Sans"/>
              </a:defRPr>
            </a:pPr>
            <a:r>
              <a:rPr sz="1725" b="0">
                <a:solidFill>
                  <a:srgbClr val="4B526F"/>
                </a:solidFill>
                <a:latin typeface="DejaVu Sans"/>
                <a:ea typeface="DejaVu Sans"/>
                <a:cs typeface="DejaVu Sans"/>
              </a:rPr>
              <a:t>Working alpha for transparent supplier cost assessment</a:t>
            </a:r>
          </a:p>
        </p:txBody>
      </p:sp>
      <p:sp>
        <p:nvSpPr>
          <p:cNvPr id="3" name="brand">
            <a:extLst xmlns:a="http://schemas.openxmlformats.org/drawingml/2006/main">
              <a:ext uri="{FF2B5EF4-FFF2-40B4-BE49-F238E27FC236}">
                <a16:creationId xmlns:a16="http://schemas.microsoft.com/office/drawing/2014/main" id="{A0C43917-FDD0-4869-A4DB-9087E0FB7E45}"/>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69728D"/>
                </a:solidFill>
                <a:latin typeface="DejaVu Sans"/>
                <a:ea typeface="DejaVu Sans"/>
                <a:cs typeface="DejaVu Sans"/>
              </a:defRPr>
            </a:defPPr>
            <a:lvl1pPr algn="l">
              <a:buNone/>
              <a:defRPr sz="1050" b="1">
                <a:solidFill>
                  <a:srgbClr val="69728D"/>
                </a:solidFill>
                <a:latin typeface="DejaVu Sans"/>
                <a:ea typeface="DejaVu Sans"/>
                <a:cs typeface="DejaVu Sans"/>
              </a:defRPr>
            </a:lvl1pPr>
            <a:lvl2pPr algn="l">
              <a:buNone/>
              <a:defRPr sz="1050" b="1">
                <a:solidFill>
                  <a:srgbClr val="69728D"/>
                </a:solidFill>
                <a:latin typeface="DejaVu Sans"/>
                <a:ea typeface="DejaVu Sans"/>
                <a:cs typeface="DejaVu Sans"/>
              </a:defRPr>
            </a:lvl2pPr>
            <a:lvl3pPr algn="l">
              <a:buNone/>
              <a:defRPr sz="1050" b="1">
                <a:solidFill>
                  <a:srgbClr val="69728D"/>
                </a:solidFill>
                <a:latin typeface="DejaVu Sans"/>
                <a:ea typeface="DejaVu Sans"/>
                <a:cs typeface="DejaVu Sans"/>
              </a:defRPr>
            </a:lvl3pPr>
            <a:lvl4pPr algn="l">
              <a:buNone/>
              <a:defRPr sz="1050" b="1">
                <a:solidFill>
                  <a:srgbClr val="69728D"/>
                </a:solidFill>
                <a:latin typeface="DejaVu Sans"/>
                <a:ea typeface="DejaVu Sans"/>
                <a:cs typeface="DejaVu Sans"/>
              </a:defRPr>
            </a:lvl4pPr>
            <a:lvl5pPr algn="l">
              <a:buNone/>
              <a:defRPr sz="1050" b="1">
                <a:solidFill>
                  <a:srgbClr val="69728D"/>
                </a:solidFill>
                <a:latin typeface="DejaVu Sans"/>
                <a:ea typeface="DejaVu Sans"/>
                <a:cs typeface="DejaVu Sans"/>
              </a:defRPr>
            </a:lvl5pPr>
            <a:lvl6pPr algn="l">
              <a:buNone/>
              <a:defRPr sz="1050" b="1">
                <a:solidFill>
                  <a:srgbClr val="69728D"/>
                </a:solidFill>
                <a:latin typeface="DejaVu Sans"/>
                <a:ea typeface="DejaVu Sans"/>
                <a:cs typeface="DejaVu Sans"/>
              </a:defRPr>
            </a:lvl6pPr>
            <a:lvl7pPr algn="l">
              <a:buNone/>
              <a:defRPr sz="1050" b="1">
                <a:solidFill>
                  <a:srgbClr val="69728D"/>
                </a:solidFill>
                <a:latin typeface="DejaVu Sans"/>
                <a:ea typeface="DejaVu Sans"/>
                <a:cs typeface="DejaVu Sans"/>
              </a:defRPr>
            </a:lvl7pPr>
            <a:lvl8pPr algn="l">
              <a:buNone/>
              <a:defRPr sz="1050" b="1">
                <a:solidFill>
                  <a:srgbClr val="69728D"/>
                </a:solidFill>
                <a:latin typeface="DejaVu Sans"/>
                <a:ea typeface="DejaVu Sans"/>
                <a:cs typeface="DejaVu Sans"/>
              </a:defRPr>
            </a:lvl8pPr>
            <a:lvl9pPr algn="l">
              <a:buNone/>
              <a:defRPr sz="1050" b="1">
                <a:solidFill>
                  <a:srgbClr val="69728D"/>
                </a:solidFill>
                <a:latin typeface="DejaVu Sans"/>
                <a:ea typeface="DejaVu Sans"/>
                <a:cs typeface="DejaVu Sans"/>
              </a:defRPr>
            </a:lvl9pPr>
          </a:lstStyle>
          <a:p xmlns:a="http://schemas.openxmlformats.org/drawingml/2006/main">
            <a:pPr algn="l">
              <a:lnSpc>
                <a:spcPct val="112000"/>
              </a:lnSpc>
              <a:buNone/>
              <a:defRPr sz="1050" b="1">
                <a:solidFill>
                  <a:srgbClr val="69728D"/>
                </a:solidFill>
                <a:latin typeface="DejaVu Sans"/>
                <a:ea typeface="DejaVu Sans"/>
                <a:cs typeface="DejaVu Sans"/>
              </a:defRPr>
            </a:pPr>
            <a:r>
              <a:rPr sz="1050" b="1">
                <a:solidFill>
                  <a:srgbClr val="69728D"/>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3D457528-35D4-4CDE-98F9-2FFEED6B3AE9}"/>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9728D"/>
                </a:solidFill>
                <a:latin typeface="DejaVu Sans"/>
                <a:ea typeface="DejaVu Sans"/>
                <a:cs typeface="DejaVu Sans"/>
              </a:defRPr>
            </a:defPPr>
            <a:lvl1pPr algn="r">
              <a:buNone/>
              <a:defRPr sz="1050" b="0">
                <a:solidFill>
                  <a:srgbClr val="69728D"/>
                </a:solidFill>
                <a:latin typeface="DejaVu Sans"/>
                <a:ea typeface="DejaVu Sans"/>
                <a:cs typeface="DejaVu Sans"/>
              </a:defRPr>
            </a:lvl1pPr>
            <a:lvl2pPr algn="r">
              <a:buNone/>
              <a:defRPr sz="1050" b="0">
                <a:solidFill>
                  <a:srgbClr val="69728D"/>
                </a:solidFill>
                <a:latin typeface="DejaVu Sans"/>
                <a:ea typeface="DejaVu Sans"/>
                <a:cs typeface="DejaVu Sans"/>
              </a:defRPr>
            </a:lvl2pPr>
            <a:lvl3pPr algn="r">
              <a:buNone/>
              <a:defRPr sz="1050" b="0">
                <a:solidFill>
                  <a:srgbClr val="69728D"/>
                </a:solidFill>
                <a:latin typeface="DejaVu Sans"/>
                <a:ea typeface="DejaVu Sans"/>
                <a:cs typeface="DejaVu Sans"/>
              </a:defRPr>
            </a:lvl3pPr>
            <a:lvl4pPr algn="r">
              <a:buNone/>
              <a:defRPr sz="1050" b="0">
                <a:solidFill>
                  <a:srgbClr val="69728D"/>
                </a:solidFill>
                <a:latin typeface="DejaVu Sans"/>
                <a:ea typeface="DejaVu Sans"/>
                <a:cs typeface="DejaVu Sans"/>
              </a:defRPr>
            </a:lvl4pPr>
            <a:lvl5pPr algn="r">
              <a:buNone/>
              <a:defRPr sz="1050" b="0">
                <a:solidFill>
                  <a:srgbClr val="69728D"/>
                </a:solidFill>
                <a:latin typeface="DejaVu Sans"/>
                <a:ea typeface="DejaVu Sans"/>
                <a:cs typeface="DejaVu Sans"/>
              </a:defRPr>
            </a:lvl5pPr>
            <a:lvl6pPr algn="r">
              <a:buNone/>
              <a:defRPr sz="1050" b="0">
                <a:solidFill>
                  <a:srgbClr val="69728D"/>
                </a:solidFill>
                <a:latin typeface="DejaVu Sans"/>
                <a:ea typeface="DejaVu Sans"/>
                <a:cs typeface="DejaVu Sans"/>
              </a:defRPr>
            </a:lvl6pPr>
            <a:lvl7pPr algn="r">
              <a:buNone/>
              <a:defRPr sz="1050" b="0">
                <a:solidFill>
                  <a:srgbClr val="69728D"/>
                </a:solidFill>
                <a:latin typeface="DejaVu Sans"/>
                <a:ea typeface="DejaVu Sans"/>
                <a:cs typeface="DejaVu Sans"/>
              </a:defRPr>
            </a:lvl7pPr>
            <a:lvl8pPr algn="r">
              <a:buNone/>
              <a:defRPr sz="1050" b="0">
                <a:solidFill>
                  <a:srgbClr val="69728D"/>
                </a:solidFill>
                <a:latin typeface="DejaVu Sans"/>
                <a:ea typeface="DejaVu Sans"/>
                <a:cs typeface="DejaVu Sans"/>
              </a:defRPr>
            </a:lvl8pPr>
            <a:lvl9pPr algn="r">
              <a:buNone/>
              <a:defRPr sz="1050" b="0">
                <a:solidFill>
                  <a:srgbClr val="69728D"/>
                </a:solidFill>
                <a:latin typeface="DejaVu Sans"/>
                <a:ea typeface="DejaVu Sans"/>
                <a:cs typeface="DejaVu Sans"/>
              </a:defRPr>
            </a:lvl9pPr>
          </a:lstStyle>
          <a:p xmlns:a="http://schemas.openxmlformats.org/drawingml/2006/main">
            <a:pPr algn="r">
              <a:lnSpc>
                <a:spcPct val="112000"/>
              </a:lnSpc>
              <a:buNone/>
              <a:defRPr sz="1050" b="0">
                <a:solidFill>
                  <a:srgbClr val="69728D"/>
                </a:solidFill>
                <a:latin typeface="DejaVu Sans"/>
                <a:ea typeface="DejaVu Sans"/>
                <a:cs typeface="DejaVu Sans"/>
              </a:defRPr>
            </a:pPr>
            <a:r>
              <a:rPr sz="1050" b="0">
                <a:solidFill>
                  <a:srgbClr val="69728D"/>
                </a:solidFill>
                <a:latin typeface="DejaVu Sans"/>
                <a:ea typeface="DejaVu Sans"/>
                <a:cs typeface="DejaVu Sans"/>
              </a:rPr>
              <a:t>05</a:t>
            </a:r>
          </a:p>
        </p:txBody>
      </p:sp>
      <p:sp>
        <p:nvSpPr>
          <p:cNvPr id="5" name="source-footnote">
            <a:extLst xmlns:a="http://schemas.openxmlformats.org/drawingml/2006/main">
              <a:ext uri="{FF2B5EF4-FFF2-40B4-BE49-F238E27FC236}">
                <a16:creationId xmlns:a16="http://schemas.microsoft.com/office/drawing/2014/main" id="{6C042112-5032-42D3-9A4A-6993DFA9BF24}"/>
              </a:ext>
            </a:extLst>
          </p:cNvPr>
          <p:cNvSpPr>
            <a:spLocks xmlns:a="http://schemas.openxmlformats.org/drawingml/2006/main" noGrp="1"/>
          </p:cNvSpPr>
          <p:nvPr/>
        </p:nvSpPr>
        <p:spPr>
          <a:xfrm xmlns:a="http://schemas.openxmlformats.org/drawingml/2006/main">
            <a:off x="552450" y="6105525"/>
            <a:ext cx="11096625"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13" b="0">
                <a:solidFill>
                  <a:srgbClr val="69728D"/>
                </a:solidFill>
                <a:latin typeface="DejaVu Sans"/>
                <a:ea typeface="DejaVu Sans"/>
                <a:cs typeface="DejaVu Sans"/>
              </a:defRPr>
            </a:defPPr>
            <a:lvl1pPr algn="l">
              <a:buNone/>
              <a:defRPr sz="1013" b="0">
                <a:solidFill>
                  <a:srgbClr val="69728D"/>
                </a:solidFill>
                <a:latin typeface="DejaVu Sans"/>
                <a:ea typeface="DejaVu Sans"/>
                <a:cs typeface="DejaVu Sans"/>
              </a:defRPr>
            </a:lvl1pPr>
            <a:lvl2pPr algn="l">
              <a:buNone/>
              <a:defRPr sz="1013" b="0">
                <a:solidFill>
                  <a:srgbClr val="69728D"/>
                </a:solidFill>
                <a:latin typeface="DejaVu Sans"/>
                <a:ea typeface="DejaVu Sans"/>
                <a:cs typeface="DejaVu Sans"/>
              </a:defRPr>
            </a:lvl2pPr>
            <a:lvl3pPr algn="l">
              <a:buNone/>
              <a:defRPr sz="1013" b="0">
                <a:solidFill>
                  <a:srgbClr val="69728D"/>
                </a:solidFill>
                <a:latin typeface="DejaVu Sans"/>
                <a:ea typeface="DejaVu Sans"/>
                <a:cs typeface="DejaVu Sans"/>
              </a:defRPr>
            </a:lvl3pPr>
            <a:lvl4pPr algn="l">
              <a:buNone/>
              <a:defRPr sz="1013" b="0">
                <a:solidFill>
                  <a:srgbClr val="69728D"/>
                </a:solidFill>
                <a:latin typeface="DejaVu Sans"/>
                <a:ea typeface="DejaVu Sans"/>
                <a:cs typeface="DejaVu Sans"/>
              </a:defRPr>
            </a:lvl4pPr>
            <a:lvl5pPr algn="l">
              <a:buNone/>
              <a:defRPr sz="1013" b="0">
                <a:solidFill>
                  <a:srgbClr val="69728D"/>
                </a:solidFill>
                <a:latin typeface="DejaVu Sans"/>
                <a:ea typeface="DejaVu Sans"/>
                <a:cs typeface="DejaVu Sans"/>
              </a:defRPr>
            </a:lvl5pPr>
            <a:lvl6pPr algn="l">
              <a:buNone/>
              <a:defRPr sz="1013" b="0">
                <a:solidFill>
                  <a:srgbClr val="69728D"/>
                </a:solidFill>
                <a:latin typeface="DejaVu Sans"/>
                <a:ea typeface="DejaVu Sans"/>
                <a:cs typeface="DejaVu Sans"/>
              </a:defRPr>
            </a:lvl6pPr>
            <a:lvl7pPr algn="l">
              <a:buNone/>
              <a:defRPr sz="1013" b="0">
                <a:solidFill>
                  <a:srgbClr val="69728D"/>
                </a:solidFill>
                <a:latin typeface="DejaVu Sans"/>
                <a:ea typeface="DejaVu Sans"/>
                <a:cs typeface="DejaVu Sans"/>
              </a:defRPr>
            </a:lvl7pPr>
            <a:lvl8pPr algn="l">
              <a:buNone/>
              <a:defRPr sz="1013" b="0">
                <a:solidFill>
                  <a:srgbClr val="69728D"/>
                </a:solidFill>
                <a:latin typeface="DejaVu Sans"/>
                <a:ea typeface="DejaVu Sans"/>
                <a:cs typeface="DejaVu Sans"/>
              </a:defRPr>
            </a:lvl8pPr>
            <a:lvl9pPr algn="l">
              <a:buNone/>
              <a:defRPr sz="1013" b="0">
                <a:solidFill>
                  <a:srgbClr val="69728D"/>
                </a:solidFill>
                <a:latin typeface="DejaVu Sans"/>
                <a:ea typeface="DejaVu Sans"/>
                <a:cs typeface="DejaVu Sans"/>
              </a:defRPr>
            </a:lvl9pPr>
          </a:lstStyle>
          <a:p xmlns:a="http://schemas.openxmlformats.org/drawingml/2006/main">
            <a:pPr algn="l">
              <a:lnSpc>
                <a:spcPct val="112000"/>
              </a:lnSpc>
              <a:buNone/>
              <a:defRPr sz="1013" b="0">
                <a:solidFill>
                  <a:srgbClr val="69728D"/>
                </a:solidFill>
                <a:latin typeface="DejaVu Sans"/>
                <a:ea typeface="DejaVu Sans"/>
                <a:cs typeface="DejaVu Sans"/>
              </a:defRPr>
            </a:pPr>
            <a:r>
              <a:rPr sz="1013" b="0">
                <a:solidFill>
                  <a:srgbClr val="69728D"/>
                </a:solidFill>
                <a:latin typeface="DejaVu Sans"/>
                <a:ea typeface="DejaVu Sans"/>
                <a:cs typeface="DejaVu Sans"/>
              </a:rPr>
              <a:t>ABC Electronics illustrative case, USD. Demonstration data. Alpha status does not establish commercial traction.</a:t>
            </a:r>
          </a:p>
        </p:txBody>
      </p:sp>
      <p:pic>
        <p:nvPicPr>
          <p:cNvPr id="6" name="">
            <a:extLst xmlns:a="http://schemas.openxmlformats.org/drawingml/2006/main">
              <a:ext uri="{FF2B5EF4-FFF2-40B4-BE49-F238E27FC236}">
                <a16:creationId xmlns:a16="http://schemas.microsoft.com/office/drawing/2014/main" id="{BFED620C-F1C8-4F42-8D08-8CE46F1185BF}"/>
              </a:ext>
            </a:extLst>
          </p:cNvPr>
          <p:cNvPicPr>
            <a:picLocks xmlns:a="http://schemas.openxmlformats.org/drawingml/2006/main" noChangeAspect="1"/>
          </p:cNvPicPr>
          <p:nvPr/>
        </p:nvPicPr>
        <p:blipFill>
          <a:blip xmlns:r="http://schemas.openxmlformats.org/officeDocument/2006/relationships" xmlns:a="http://schemas.openxmlformats.org/drawingml/2006/main" r:embed="R631ba73f4ce34583"/>
          <a:srcRect xmlns:a="http://schemas.openxmlformats.org/drawingml/2006/main" l="0" t="0" r="0" b="17000"/>
          <a:stretch xmlns:a="http://schemas.openxmlformats.org/drawingml/2006/main"/>
        </p:blipFill>
        <p:spPr>
          <a:xfrm xmlns:a="http://schemas.openxmlformats.org/drawingml/2006/main">
            <a:off x="552450" y="1895475"/>
            <a:ext cx="7591425" cy="4057650"/>
          </a:xfrm>
          <a:prstGeom xmlns:a="http://schemas.openxmlformats.org/drawingml/2006/main" prst="rect">
            <a:avLst/>
          </a:prstGeom>
        </p:spPr>
      </p:pic>
      <p:sp>
        <p:nvSpPr>
          <p:cNvPr id="7" name="supplier-existing">
            <a:extLst xmlns:a="http://schemas.openxmlformats.org/drawingml/2006/main">
              <a:ext uri="{FF2B5EF4-FFF2-40B4-BE49-F238E27FC236}">
                <a16:creationId xmlns:a16="http://schemas.microsoft.com/office/drawing/2014/main" id="{5BA0B844-1FEF-457A-BD77-DC20C4A29E05}"/>
              </a:ext>
            </a:extLst>
          </p:cNvPr>
          <p:cNvSpPr>
            <a:spLocks xmlns:a="http://schemas.openxmlformats.org/drawingml/2006/main" noGrp="1"/>
          </p:cNvSpPr>
          <p:nvPr/>
        </p:nvSpPr>
        <p:spPr>
          <a:xfrm xmlns:a="http://schemas.openxmlformats.org/drawingml/2006/main">
            <a:off x="8572500" y="1943100"/>
            <a:ext cx="3048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1C3D"/>
                </a:solidFill>
                <a:latin typeface="DejaVu Sans"/>
                <a:ea typeface="DejaVu Sans"/>
                <a:cs typeface="DejaVu Sans"/>
              </a:defRPr>
            </a:defPPr>
            <a:lvl1pPr algn="l">
              <a:buNone/>
              <a:defRPr sz="2025" b="1">
                <a:solidFill>
                  <a:srgbClr val="171C3D"/>
                </a:solidFill>
                <a:latin typeface="DejaVu Sans"/>
                <a:ea typeface="DejaVu Sans"/>
                <a:cs typeface="DejaVu Sans"/>
              </a:defRPr>
            </a:lvl1pPr>
            <a:lvl2pPr algn="l">
              <a:buNone/>
              <a:defRPr sz="2025" b="1">
                <a:solidFill>
                  <a:srgbClr val="171C3D"/>
                </a:solidFill>
                <a:latin typeface="DejaVu Sans"/>
                <a:ea typeface="DejaVu Sans"/>
                <a:cs typeface="DejaVu Sans"/>
              </a:defRPr>
            </a:lvl2pPr>
            <a:lvl3pPr algn="l">
              <a:buNone/>
              <a:defRPr sz="2025" b="1">
                <a:solidFill>
                  <a:srgbClr val="171C3D"/>
                </a:solidFill>
                <a:latin typeface="DejaVu Sans"/>
                <a:ea typeface="DejaVu Sans"/>
                <a:cs typeface="DejaVu Sans"/>
              </a:defRPr>
            </a:lvl3pPr>
            <a:lvl4pPr algn="l">
              <a:buNone/>
              <a:defRPr sz="2025" b="1">
                <a:solidFill>
                  <a:srgbClr val="171C3D"/>
                </a:solidFill>
                <a:latin typeface="DejaVu Sans"/>
                <a:ea typeface="DejaVu Sans"/>
                <a:cs typeface="DejaVu Sans"/>
              </a:defRPr>
            </a:lvl4pPr>
            <a:lvl5pPr algn="l">
              <a:buNone/>
              <a:defRPr sz="2025" b="1">
                <a:solidFill>
                  <a:srgbClr val="171C3D"/>
                </a:solidFill>
                <a:latin typeface="DejaVu Sans"/>
                <a:ea typeface="DejaVu Sans"/>
                <a:cs typeface="DejaVu Sans"/>
              </a:defRPr>
            </a:lvl5pPr>
            <a:lvl6pPr algn="l">
              <a:buNone/>
              <a:defRPr sz="2025" b="1">
                <a:solidFill>
                  <a:srgbClr val="171C3D"/>
                </a:solidFill>
                <a:latin typeface="DejaVu Sans"/>
                <a:ea typeface="DejaVu Sans"/>
                <a:cs typeface="DejaVu Sans"/>
              </a:defRPr>
            </a:lvl6pPr>
            <a:lvl7pPr algn="l">
              <a:buNone/>
              <a:defRPr sz="2025" b="1">
                <a:solidFill>
                  <a:srgbClr val="171C3D"/>
                </a:solidFill>
                <a:latin typeface="DejaVu Sans"/>
                <a:ea typeface="DejaVu Sans"/>
                <a:cs typeface="DejaVu Sans"/>
              </a:defRPr>
            </a:lvl7pPr>
            <a:lvl8pPr algn="l">
              <a:buNone/>
              <a:defRPr sz="2025" b="1">
                <a:solidFill>
                  <a:srgbClr val="171C3D"/>
                </a:solidFill>
                <a:latin typeface="DejaVu Sans"/>
                <a:ea typeface="DejaVu Sans"/>
                <a:cs typeface="DejaVu Sans"/>
              </a:defRPr>
            </a:lvl8pPr>
            <a:lvl9pPr algn="l">
              <a:buNone/>
              <a:defRPr sz="2025" b="1">
                <a:solidFill>
                  <a:srgbClr val="171C3D"/>
                </a:solidFill>
                <a:latin typeface="DejaVu Sans"/>
                <a:ea typeface="DejaVu Sans"/>
                <a:cs typeface="DejaVu Sans"/>
              </a:defRPr>
            </a:lvl9pPr>
          </a:lstStyle>
          <a:p xmlns:a="http://schemas.openxmlformats.org/drawingml/2006/main">
            <a:pPr algn="l">
              <a:lnSpc>
                <a:spcPct val="112000"/>
              </a:lnSpc>
              <a:buNone/>
              <a:defRPr sz="2025" b="1">
                <a:solidFill>
                  <a:srgbClr val="171C3D"/>
                </a:solidFill>
                <a:latin typeface="DejaVu Sans"/>
                <a:ea typeface="DejaVu Sans"/>
                <a:cs typeface="DejaVu Sans"/>
              </a:defRPr>
            </a:pPr>
            <a:r>
              <a:rPr sz="2025" b="1">
                <a:solidFill>
                  <a:srgbClr val="171C3D"/>
                </a:solidFill>
                <a:latin typeface="DejaVu Sans"/>
                <a:ea typeface="DejaVu Sans"/>
                <a:cs typeface="DejaVu Sans"/>
              </a:rPr>
              <a:t>Alpha capabilities</a:t>
            </a:r>
          </a:p>
        </p:txBody>
      </p:sp>
      <p:sp>
        <p:nvSpPr>
          <p:cNvPr id="8" name="supplier-feature-0">
            <a:extLst xmlns:a="http://schemas.openxmlformats.org/drawingml/2006/main">
              <a:ext uri="{FF2B5EF4-FFF2-40B4-BE49-F238E27FC236}">
                <a16:creationId xmlns:a16="http://schemas.microsoft.com/office/drawing/2014/main" id="{D5897F3C-E708-4216-AA99-71DA476E92B0}"/>
              </a:ext>
            </a:extLst>
          </p:cNvPr>
          <p:cNvSpPr>
            <a:spLocks xmlns:a="http://schemas.openxmlformats.org/drawingml/2006/main" noGrp="1"/>
          </p:cNvSpPr>
          <p:nvPr/>
        </p:nvSpPr>
        <p:spPr>
          <a:xfrm xmlns:a="http://schemas.openxmlformats.org/drawingml/2006/main">
            <a:off x="8572500" y="2600325"/>
            <a:ext cx="30480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Buyer and supplier input editors</a:t>
            </a:r>
          </a:p>
        </p:txBody>
      </p:sp>
      <p:sp>
        <p:nvSpPr>
          <p:cNvPr id="9" name="supplier-feature-1">
            <a:extLst xmlns:a="http://schemas.openxmlformats.org/drawingml/2006/main">
              <a:ext uri="{FF2B5EF4-FFF2-40B4-BE49-F238E27FC236}">
                <a16:creationId xmlns:a16="http://schemas.microsoft.com/office/drawing/2014/main" id="{F021B147-152B-4521-B90F-BF7F990DE73D}"/>
              </a:ext>
            </a:extLst>
          </p:cNvPr>
          <p:cNvSpPr>
            <a:spLocks xmlns:a="http://schemas.openxmlformats.org/drawingml/2006/main" noGrp="1"/>
          </p:cNvSpPr>
          <p:nvPr/>
        </p:nvSpPr>
        <p:spPr>
          <a:xfrm xmlns:a="http://schemas.openxmlformats.org/drawingml/2006/main">
            <a:off x="8572500" y="3209925"/>
            <a:ext cx="30480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Five annual cost components</a:t>
            </a:r>
          </a:p>
        </p:txBody>
      </p:sp>
      <p:sp>
        <p:nvSpPr>
          <p:cNvPr id="10" name="supplier-feature-2">
            <a:extLst xmlns:a="http://schemas.openxmlformats.org/drawingml/2006/main">
              <a:ext uri="{FF2B5EF4-FFF2-40B4-BE49-F238E27FC236}">
                <a16:creationId xmlns:a16="http://schemas.microsoft.com/office/drawing/2014/main" id="{94F76C0B-078B-4E51-AB01-DDCB7DFF31FC}"/>
              </a:ext>
            </a:extLst>
          </p:cNvPr>
          <p:cNvSpPr>
            <a:spLocks xmlns:a="http://schemas.openxmlformats.org/drawingml/2006/main" noGrp="1"/>
          </p:cNvSpPr>
          <p:nvPr/>
        </p:nvSpPr>
        <p:spPr>
          <a:xfrm xmlns:a="http://schemas.openxmlformats.org/drawingml/2006/main">
            <a:off x="8572500" y="3819525"/>
            <a:ext cx="30480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Live rankings and scenarios</a:t>
            </a:r>
          </a:p>
        </p:txBody>
      </p:sp>
      <p:sp>
        <p:nvSpPr>
          <p:cNvPr id="11" name="supplier-feature-3">
            <a:extLst xmlns:a="http://schemas.openxmlformats.org/drawingml/2006/main">
              <a:ext uri="{FF2B5EF4-FFF2-40B4-BE49-F238E27FC236}">
                <a16:creationId xmlns:a16="http://schemas.microsoft.com/office/drawing/2014/main" id="{AB140369-6EE6-454D-BE68-F21F0274EDB4}"/>
              </a:ext>
            </a:extLst>
          </p:cNvPr>
          <p:cNvSpPr>
            <a:spLocks xmlns:a="http://schemas.openxmlformats.org/drawingml/2006/main" noGrp="1"/>
          </p:cNvSpPr>
          <p:nvPr/>
        </p:nvSpPr>
        <p:spPr>
          <a:xfrm xmlns:a="http://schemas.openxmlformats.org/drawingml/2006/main">
            <a:off x="8572500" y="4429125"/>
            <a:ext cx="30480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Worked formulas and CSV export</a:t>
            </a:r>
          </a:p>
        </p:txBody>
      </p:sp>
      <p:sp>
        <p:nvSpPr>
          <p:cNvPr id="12" name="supplier-link">
            <a:extLst xmlns:a="http://schemas.openxmlformats.org/drawingml/2006/main">
              <a:ext uri="{FF2B5EF4-FFF2-40B4-BE49-F238E27FC236}">
                <a16:creationId xmlns:a16="http://schemas.microsoft.com/office/drawing/2014/main" id="{5C40DB11-AF02-4F85-B4D6-E4995B6DC8AE}"/>
              </a:ext>
            </a:extLst>
          </p:cNvPr>
          <p:cNvSpPr>
            <a:spLocks xmlns:a="http://schemas.openxmlformats.org/drawingml/2006/main" noGrp="1"/>
          </p:cNvSpPr>
          <p:nvPr/>
        </p:nvSpPr>
        <p:spPr>
          <a:xfrm xmlns:a="http://schemas.openxmlformats.org/drawingml/2006/main">
            <a:off x="8572500" y="54292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6847F5"/>
                </a:solidFill>
                <a:latin typeface="DejaVu Sans"/>
                <a:ea typeface="DejaVu Sans"/>
                <a:cs typeface="DejaVu Sans"/>
              </a:defRPr>
            </a:defPPr>
            <a:lvl1pPr algn="l">
              <a:buNone/>
              <a:defRPr sz="1275" b="1">
                <a:solidFill>
                  <a:srgbClr val="6847F5"/>
                </a:solidFill>
                <a:latin typeface="DejaVu Sans"/>
                <a:ea typeface="DejaVu Sans"/>
                <a:cs typeface="DejaVu Sans"/>
              </a:defRPr>
            </a:lvl1pPr>
            <a:lvl2pPr algn="l">
              <a:buNone/>
              <a:defRPr sz="1275" b="1">
                <a:solidFill>
                  <a:srgbClr val="6847F5"/>
                </a:solidFill>
                <a:latin typeface="DejaVu Sans"/>
                <a:ea typeface="DejaVu Sans"/>
                <a:cs typeface="DejaVu Sans"/>
              </a:defRPr>
            </a:lvl2pPr>
            <a:lvl3pPr algn="l">
              <a:buNone/>
              <a:defRPr sz="1275" b="1">
                <a:solidFill>
                  <a:srgbClr val="6847F5"/>
                </a:solidFill>
                <a:latin typeface="DejaVu Sans"/>
                <a:ea typeface="DejaVu Sans"/>
                <a:cs typeface="DejaVu Sans"/>
              </a:defRPr>
            </a:lvl3pPr>
            <a:lvl4pPr algn="l">
              <a:buNone/>
              <a:defRPr sz="1275" b="1">
                <a:solidFill>
                  <a:srgbClr val="6847F5"/>
                </a:solidFill>
                <a:latin typeface="DejaVu Sans"/>
                <a:ea typeface="DejaVu Sans"/>
                <a:cs typeface="DejaVu Sans"/>
              </a:defRPr>
            </a:lvl4pPr>
            <a:lvl5pPr algn="l">
              <a:buNone/>
              <a:defRPr sz="1275" b="1">
                <a:solidFill>
                  <a:srgbClr val="6847F5"/>
                </a:solidFill>
                <a:latin typeface="DejaVu Sans"/>
                <a:ea typeface="DejaVu Sans"/>
                <a:cs typeface="DejaVu Sans"/>
              </a:defRPr>
            </a:lvl5pPr>
            <a:lvl6pPr algn="l">
              <a:buNone/>
              <a:defRPr sz="1275" b="1">
                <a:solidFill>
                  <a:srgbClr val="6847F5"/>
                </a:solidFill>
                <a:latin typeface="DejaVu Sans"/>
                <a:ea typeface="DejaVu Sans"/>
                <a:cs typeface="DejaVu Sans"/>
              </a:defRPr>
            </a:lvl6pPr>
            <a:lvl7pPr algn="l">
              <a:buNone/>
              <a:defRPr sz="1275" b="1">
                <a:solidFill>
                  <a:srgbClr val="6847F5"/>
                </a:solidFill>
                <a:latin typeface="DejaVu Sans"/>
                <a:ea typeface="DejaVu Sans"/>
                <a:cs typeface="DejaVu Sans"/>
              </a:defRPr>
            </a:lvl7pPr>
            <a:lvl8pPr algn="l">
              <a:buNone/>
              <a:defRPr sz="1275" b="1">
                <a:solidFill>
                  <a:srgbClr val="6847F5"/>
                </a:solidFill>
                <a:latin typeface="DejaVu Sans"/>
                <a:ea typeface="DejaVu Sans"/>
                <a:cs typeface="DejaVu Sans"/>
              </a:defRPr>
            </a:lvl8pPr>
            <a:lvl9pPr algn="l">
              <a:buNone/>
              <a:defRPr sz="1275" b="1">
                <a:solidFill>
                  <a:srgbClr val="6847F5"/>
                </a:solidFill>
                <a:latin typeface="DejaVu Sans"/>
                <a:ea typeface="DejaVu Sans"/>
                <a:cs typeface="DejaVu Sans"/>
              </a:defRPr>
            </a:lvl9pPr>
          </a:lstStyle>
          <a:p xmlns:a="http://schemas.openxmlformats.org/drawingml/2006/main">
            <a:pPr algn="l">
              <a:lnSpc>
                <a:spcPct val="112000"/>
              </a:lnSpc>
              <a:buNone/>
              <a:defRPr sz="1275" b="1">
                <a:solidFill>
                  <a:srgbClr val="6847F5"/>
                </a:solidFill>
                <a:latin typeface="DejaVu Sans"/>
                <a:ea typeface="DejaVu Sans"/>
                <a:cs typeface="DejaVu Sans"/>
              </a:defRPr>
            </a:pPr>
            <a:r>
              <a:rPr sz="1275" b="1">
                <a:solidFill>
                  <a:srgbClr val="6847F5"/>
                </a:solidFill>
                <a:latin typeface="DejaVu Sans"/>
                <a:ea typeface="DejaVu Sans"/>
                <a:cs typeface="DejaVu Sans"/>
                <a:hlinkClick xmlns:r="http://schemas.openxmlformats.org/officeDocument/2006/relationships" r:id="R5ebd4ff9cc654d8b"/>
              </a:rPr>
              <a:t>sourcing-alpha.connextium.xyz</a:t>
            </a:r>
          </a:p>
        </p:txBody>
      </p:sp>
    </p:spTree>
    <p:extLst>
      <p:ext uri="{BB962C8B-B14F-4D97-AF65-F5344CB8AC3E}">
        <p14:creationId xmlns:p14="http://schemas.microsoft.com/office/powerpoint/2010/main" val="230044625"/>
      </p:ext>
    </p:extLst>
  </p:cSld>
</p:sld>
</file>

<file path=ppt/slides/slide6.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slide-title">
            <a:extLst xmlns:a="http://schemas.openxmlformats.org/drawingml/2006/main">
              <a:ext uri="{FF2B5EF4-FFF2-40B4-BE49-F238E27FC236}">
                <a16:creationId xmlns:a16="http://schemas.microsoft.com/office/drawing/2014/main" id="{F9B273EB-03B2-43E3-97C2-E97293630C44}"/>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171C3D"/>
                </a:solidFill>
                <a:latin typeface="DejaVu Sans"/>
                <a:ea typeface="DejaVu Sans"/>
                <a:cs typeface="DejaVu Sans"/>
              </a:defRPr>
            </a:defPPr>
            <a:lvl1pPr algn="l">
              <a:buNone/>
              <a:defRPr sz="3225" b="1">
                <a:solidFill>
                  <a:srgbClr val="171C3D"/>
                </a:solidFill>
                <a:latin typeface="DejaVu Sans"/>
                <a:ea typeface="DejaVu Sans"/>
                <a:cs typeface="DejaVu Sans"/>
              </a:defRPr>
            </a:lvl1pPr>
            <a:lvl2pPr algn="l">
              <a:buNone/>
              <a:defRPr sz="3225" b="1">
                <a:solidFill>
                  <a:srgbClr val="171C3D"/>
                </a:solidFill>
                <a:latin typeface="DejaVu Sans"/>
                <a:ea typeface="DejaVu Sans"/>
                <a:cs typeface="DejaVu Sans"/>
              </a:defRPr>
            </a:lvl2pPr>
            <a:lvl3pPr algn="l">
              <a:buNone/>
              <a:defRPr sz="3225" b="1">
                <a:solidFill>
                  <a:srgbClr val="171C3D"/>
                </a:solidFill>
                <a:latin typeface="DejaVu Sans"/>
                <a:ea typeface="DejaVu Sans"/>
                <a:cs typeface="DejaVu Sans"/>
              </a:defRPr>
            </a:lvl3pPr>
            <a:lvl4pPr algn="l">
              <a:buNone/>
              <a:defRPr sz="3225" b="1">
                <a:solidFill>
                  <a:srgbClr val="171C3D"/>
                </a:solidFill>
                <a:latin typeface="DejaVu Sans"/>
                <a:ea typeface="DejaVu Sans"/>
                <a:cs typeface="DejaVu Sans"/>
              </a:defRPr>
            </a:lvl4pPr>
            <a:lvl5pPr algn="l">
              <a:buNone/>
              <a:defRPr sz="3225" b="1">
                <a:solidFill>
                  <a:srgbClr val="171C3D"/>
                </a:solidFill>
                <a:latin typeface="DejaVu Sans"/>
                <a:ea typeface="DejaVu Sans"/>
                <a:cs typeface="DejaVu Sans"/>
              </a:defRPr>
            </a:lvl5pPr>
            <a:lvl6pPr algn="l">
              <a:buNone/>
              <a:defRPr sz="3225" b="1">
                <a:solidFill>
                  <a:srgbClr val="171C3D"/>
                </a:solidFill>
                <a:latin typeface="DejaVu Sans"/>
                <a:ea typeface="DejaVu Sans"/>
                <a:cs typeface="DejaVu Sans"/>
              </a:defRPr>
            </a:lvl6pPr>
            <a:lvl7pPr algn="l">
              <a:buNone/>
              <a:defRPr sz="3225" b="1">
                <a:solidFill>
                  <a:srgbClr val="171C3D"/>
                </a:solidFill>
                <a:latin typeface="DejaVu Sans"/>
                <a:ea typeface="DejaVu Sans"/>
                <a:cs typeface="DejaVu Sans"/>
              </a:defRPr>
            </a:lvl7pPr>
            <a:lvl8pPr algn="l">
              <a:buNone/>
              <a:defRPr sz="3225" b="1">
                <a:solidFill>
                  <a:srgbClr val="171C3D"/>
                </a:solidFill>
                <a:latin typeface="DejaVu Sans"/>
                <a:ea typeface="DejaVu Sans"/>
                <a:cs typeface="DejaVu Sans"/>
              </a:defRPr>
            </a:lvl8pPr>
            <a:lvl9pPr algn="l">
              <a:buNone/>
              <a:defRPr sz="3225" b="1">
                <a:solidFill>
                  <a:srgbClr val="171C3D"/>
                </a:solidFill>
                <a:latin typeface="DejaVu Sans"/>
                <a:ea typeface="DejaVu Sans"/>
                <a:cs typeface="DejaVu Sans"/>
              </a:defRPr>
            </a:lvl9pPr>
          </a:lstStyle>
          <a:p xmlns:a="http://schemas.openxmlformats.org/drawingml/2006/main">
            <a:pPr algn="l">
              <a:lnSpc>
                <a:spcPct val="112000"/>
              </a:lnSpc>
              <a:buNone/>
              <a:defRPr sz="3225" b="1">
                <a:solidFill>
                  <a:srgbClr val="171C3D"/>
                </a:solidFill>
                <a:latin typeface="DejaVu Sans"/>
                <a:ea typeface="DejaVu Sans"/>
                <a:cs typeface="DejaVu Sans"/>
              </a:defRPr>
            </a:pPr>
            <a:r>
              <a:rPr sz="3225" b="1">
                <a:solidFill>
                  <a:srgbClr val="171C3D"/>
                </a:solidFill>
                <a:latin typeface="DejaVu Sans"/>
                <a:ea typeface="DejaVu Sans"/>
                <a:cs typeface="DejaVu Sans"/>
              </a:rPr>
              <a:t>The ABC Electronics cost assessment</a:t>
            </a:r>
          </a:p>
        </p:txBody>
      </p:sp>
      <p:sp>
        <p:nvSpPr>
          <p:cNvPr id="2" name="slide-subtitle">
            <a:extLst xmlns:a="http://schemas.openxmlformats.org/drawingml/2006/main">
              <a:ext uri="{FF2B5EF4-FFF2-40B4-BE49-F238E27FC236}">
                <a16:creationId xmlns:a16="http://schemas.microsoft.com/office/drawing/2014/main" id="{9904D558-2081-4461-B9D5-83C863D6B682}"/>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4B526F"/>
                </a:solidFill>
                <a:latin typeface="DejaVu Sans"/>
                <a:ea typeface="DejaVu Sans"/>
                <a:cs typeface="DejaVu Sans"/>
              </a:defRPr>
            </a:defPPr>
            <a:lvl1pPr algn="l">
              <a:buNone/>
              <a:defRPr sz="1725" b="0">
                <a:solidFill>
                  <a:srgbClr val="4B526F"/>
                </a:solidFill>
                <a:latin typeface="DejaVu Sans"/>
                <a:ea typeface="DejaVu Sans"/>
                <a:cs typeface="DejaVu Sans"/>
              </a:defRPr>
            </a:lvl1pPr>
            <a:lvl2pPr algn="l">
              <a:buNone/>
              <a:defRPr sz="1725" b="0">
                <a:solidFill>
                  <a:srgbClr val="4B526F"/>
                </a:solidFill>
                <a:latin typeface="DejaVu Sans"/>
                <a:ea typeface="DejaVu Sans"/>
                <a:cs typeface="DejaVu Sans"/>
              </a:defRPr>
            </a:lvl2pPr>
            <a:lvl3pPr algn="l">
              <a:buNone/>
              <a:defRPr sz="1725" b="0">
                <a:solidFill>
                  <a:srgbClr val="4B526F"/>
                </a:solidFill>
                <a:latin typeface="DejaVu Sans"/>
                <a:ea typeface="DejaVu Sans"/>
                <a:cs typeface="DejaVu Sans"/>
              </a:defRPr>
            </a:lvl3pPr>
            <a:lvl4pPr algn="l">
              <a:buNone/>
              <a:defRPr sz="1725" b="0">
                <a:solidFill>
                  <a:srgbClr val="4B526F"/>
                </a:solidFill>
                <a:latin typeface="DejaVu Sans"/>
                <a:ea typeface="DejaVu Sans"/>
                <a:cs typeface="DejaVu Sans"/>
              </a:defRPr>
            </a:lvl4pPr>
            <a:lvl5pPr algn="l">
              <a:buNone/>
              <a:defRPr sz="1725" b="0">
                <a:solidFill>
                  <a:srgbClr val="4B526F"/>
                </a:solidFill>
                <a:latin typeface="DejaVu Sans"/>
                <a:ea typeface="DejaVu Sans"/>
                <a:cs typeface="DejaVu Sans"/>
              </a:defRPr>
            </a:lvl5pPr>
            <a:lvl6pPr algn="l">
              <a:buNone/>
              <a:defRPr sz="1725" b="0">
                <a:solidFill>
                  <a:srgbClr val="4B526F"/>
                </a:solidFill>
                <a:latin typeface="DejaVu Sans"/>
                <a:ea typeface="DejaVu Sans"/>
                <a:cs typeface="DejaVu Sans"/>
              </a:defRPr>
            </a:lvl6pPr>
            <a:lvl7pPr algn="l">
              <a:buNone/>
              <a:defRPr sz="1725" b="0">
                <a:solidFill>
                  <a:srgbClr val="4B526F"/>
                </a:solidFill>
                <a:latin typeface="DejaVu Sans"/>
                <a:ea typeface="DejaVu Sans"/>
                <a:cs typeface="DejaVu Sans"/>
              </a:defRPr>
            </a:lvl7pPr>
            <a:lvl8pPr algn="l">
              <a:buNone/>
              <a:defRPr sz="1725" b="0">
                <a:solidFill>
                  <a:srgbClr val="4B526F"/>
                </a:solidFill>
                <a:latin typeface="DejaVu Sans"/>
                <a:ea typeface="DejaVu Sans"/>
                <a:cs typeface="DejaVu Sans"/>
              </a:defRPr>
            </a:lvl8pPr>
            <a:lvl9pPr algn="l">
              <a:buNone/>
              <a:defRPr sz="1725" b="0">
                <a:solidFill>
                  <a:srgbClr val="4B526F"/>
                </a:solidFill>
                <a:latin typeface="DejaVu Sans"/>
                <a:ea typeface="DejaVu Sans"/>
                <a:cs typeface="DejaVu Sans"/>
              </a:defRPr>
            </a:lvl9pPr>
          </a:lstStyle>
          <a:p xmlns:a="http://schemas.openxmlformats.org/drawingml/2006/main">
            <a:pPr algn="l">
              <a:lnSpc>
                <a:spcPct val="112000"/>
              </a:lnSpc>
              <a:buNone/>
              <a:defRPr sz="1725" b="0">
                <a:solidFill>
                  <a:srgbClr val="4B526F"/>
                </a:solidFill>
                <a:latin typeface="DejaVu Sans"/>
                <a:ea typeface="DejaVu Sans"/>
                <a:cs typeface="DejaVu Sans"/>
              </a:defRPr>
            </a:pPr>
            <a:r>
              <a:rPr sz="1725" b="0">
                <a:solidFill>
                  <a:srgbClr val="4B526F"/>
                </a:solidFill>
                <a:latin typeface="DejaVu Sans"/>
                <a:ea typeface="DejaVu Sans"/>
                <a:cs typeface="DejaVu Sans"/>
              </a:rPr>
              <a:t>Three supplier bids evaluated on the same demand and service assumptions</a:t>
            </a:r>
          </a:p>
        </p:txBody>
      </p:sp>
      <p:sp>
        <p:nvSpPr>
          <p:cNvPr id="3" name="brand">
            <a:extLst xmlns:a="http://schemas.openxmlformats.org/drawingml/2006/main">
              <a:ext uri="{FF2B5EF4-FFF2-40B4-BE49-F238E27FC236}">
                <a16:creationId xmlns:a16="http://schemas.microsoft.com/office/drawing/2014/main" id="{029CE0E8-66E7-486B-A3FF-9B1C984FE0FB}"/>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69728D"/>
                </a:solidFill>
                <a:latin typeface="DejaVu Sans"/>
                <a:ea typeface="DejaVu Sans"/>
                <a:cs typeface="DejaVu Sans"/>
              </a:defRPr>
            </a:defPPr>
            <a:lvl1pPr algn="l">
              <a:buNone/>
              <a:defRPr sz="1050" b="1">
                <a:solidFill>
                  <a:srgbClr val="69728D"/>
                </a:solidFill>
                <a:latin typeface="DejaVu Sans"/>
                <a:ea typeface="DejaVu Sans"/>
                <a:cs typeface="DejaVu Sans"/>
              </a:defRPr>
            </a:lvl1pPr>
            <a:lvl2pPr algn="l">
              <a:buNone/>
              <a:defRPr sz="1050" b="1">
                <a:solidFill>
                  <a:srgbClr val="69728D"/>
                </a:solidFill>
                <a:latin typeface="DejaVu Sans"/>
                <a:ea typeface="DejaVu Sans"/>
                <a:cs typeface="DejaVu Sans"/>
              </a:defRPr>
            </a:lvl2pPr>
            <a:lvl3pPr algn="l">
              <a:buNone/>
              <a:defRPr sz="1050" b="1">
                <a:solidFill>
                  <a:srgbClr val="69728D"/>
                </a:solidFill>
                <a:latin typeface="DejaVu Sans"/>
                <a:ea typeface="DejaVu Sans"/>
                <a:cs typeface="DejaVu Sans"/>
              </a:defRPr>
            </a:lvl3pPr>
            <a:lvl4pPr algn="l">
              <a:buNone/>
              <a:defRPr sz="1050" b="1">
                <a:solidFill>
                  <a:srgbClr val="69728D"/>
                </a:solidFill>
                <a:latin typeface="DejaVu Sans"/>
                <a:ea typeface="DejaVu Sans"/>
                <a:cs typeface="DejaVu Sans"/>
              </a:defRPr>
            </a:lvl4pPr>
            <a:lvl5pPr algn="l">
              <a:buNone/>
              <a:defRPr sz="1050" b="1">
                <a:solidFill>
                  <a:srgbClr val="69728D"/>
                </a:solidFill>
                <a:latin typeface="DejaVu Sans"/>
                <a:ea typeface="DejaVu Sans"/>
                <a:cs typeface="DejaVu Sans"/>
              </a:defRPr>
            </a:lvl5pPr>
            <a:lvl6pPr algn="l">
              <a:buNone/>
              <a:defRPr sz="1050" b="1">
                <a:solidFill>
                  <a:srgbClr val="69728D"/>
                </a:solidFill>
                <a:latin typeface="DejaVu Sans"/>
                <a:ea typeface="DejaVu Sans"/>
                <a:cs typeface="DejaVu Sans"/>
              </a:defRPr>
            </a:lvl6pPr>
            <a:lvl7pPr algn="l">
              <a:buNone/>
              <a:defRPr sz="1050" b="1">
                <a:solidFill>
                  <a:srgbClr val="69728D"/>
                </a:solidFill>
                <a:latin typeface="DejaVu Sans"/>
                <a:ea typeface="DejaVu Sans"/>
                <a:cs typeface="DejaVu Sans"/>
              </a:defRPr>
            </a:lvl7pPr>
            <a:lvl8pPr algn="l">
              <a:buNone/>
              <a:defRPr sz="1050" b="1">
                <a:solidFill>
                  <a:srgbClr val="69728D"/>
                </a:solidFill>
                <a:latin typeface="DejaVu Sans"/>
                <a:ea typeface="DejaVu Sans"/>
                <a:cs typeface="DejaVu Sans"/>
              </a:defRPr>
            </a:lvl8pPr>
            <a:lvl9pPr algn="l">
              <a:buNone/>
              <a:defRPr sz="1050" b="1">
                <a:solidFill>
                  <a:srgbClr val="69728D"/>
                </a:solidFill>
                <a:latin typeface="DejaVu Sans"/>
                <a:ea typeface="DejaVu Sans"/>
                <a:cs typeface="DejaVu Sans"/>
              </a:defRPr>
            </a:lvl9pPr>
          </a:lstStyle>
          <a:p xmlns:a="http://schemas.openxmlformats.org/drawingml/2006/main">
            <a:pPr algn="l">
              <a:lnSpc>
                <a:spcPct val="112000"/>
              </a:lnSpc>
              <a:buNone/>
              <a:defRPr sz="1050" b="1">
                <a:solidFill>
                  <a:srgbClr val="69728D"/>
                </a:solidFill>
                <a:latin typeface="DejaVu Sans"/>
                <a:ea typeface="DejaVu Sans"/>
                <a:cs typeface="DejaVu Sans"/>
              </a:defRPr>
            </a:pPr>
            <a:r>
              <a:rPr sz="1050" b="1">
                <a:solidFill>
                  <a:srgbClr val="69728D"/>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5DDA8819-C1B1-439C-BE59-8D47E63C4B2B}"/>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9728D"/>
                </a:solidFill>
                <a:latin typeface="DejaVu Sans"/>
                <a:ea typeface="DejaVu Sans"/>
                <a:cs typeface="DejaVu Sans"/>
              </a:defRPr>
            </a:defPPr>
            <a:lvl1pPr algn="r">
              <a:buNone/>
              <a:defRPr sz="1050" b="0">
                <a:solidFill>
                  <a:srgbClr val="69728D"/>
                </a:solidFill>
                <a:latin typeface="DejaVu Sans"/>
                <a:ea typeface="DejaVu Sans"/>
                <a:cs typeface="DejaVu Sans"/>
              </a:defRPr>
            </a:lvl1pPr>
            <a:lvl2pPr algn="r">
              <a:buNone/>
              <a:defRPr sz="1050" b="0">
                <a:solidFill>
                  <a:srgbClr val="69728D"/>
                </a:solidFill>
                <a:latin typeface="DejaVu Sans"/>
                <a:ea typeface="DejaVu Sans"/>
                <a:cs typeface="DejaVu Sans"/>
              </a:defRPr>
            </a:lvl2pPr>
            <a:lvl3pPr algn="r">
              <a:buNone/>
              <a:defRPr sz="1050" b="0">
                <a:solidFill>
                  <a:srgbClr val="69728D"/>
                </a:solidFill>
                <a:latin typeface="DejaVu Sans"/>
                <a:ea typeface="DejaVu Sans"/>
                <a:cs typeface="DejaVu Sans"/>
              </a:defRPr>
            </a:lvl3pPr>
            <a:lvl4pPr algn="r">
              <a:buNone/>
              <a:defRPr sz="1050" b="0">
                <a:solidFill>
                  <a:srgbClr val="69728D"/>
                </a:solidFill>
                <a:latin typeface="DejaVu Sans"/>
                <a:ea typeface="DejaVu Sans"/>
                <a:cs typeface="DejaVu Sans"/>
              </a:defRPr>
            </a:lvl4pPr>
            <a:lvl5pPr algn="r">
              <a:buNone/>
              <a:defRPr sz="1050" b="0">
                <a:solidFill>
                  <a:srgbClr val="69728D"/>
                </a:solidFill>
                <a:latin typeface="DejaVu Sans"/>
                <a:ea typeface="DejaVu Sans"/>
                <a:cs typeface="DejaVu Sans"/>
              </a:defRPr>
            </a:lvl5pPr>
            <a:lvl6pPr algn="r">
              <a:buNone/>
              <a:defRPr sz="1050" b="0">
                <a:solidFill>
                  <a:srgbClr val="69728D"/>
                </a:solidFill>
                <a:latin typeface="DejaVu Sans"/>
                <a:ea typeface="DejaVu Sans"/>
                <a:cs typeface="DejaVu Sans"/>
              </a:defRPr>
            </a:lvl6pPr>
            <a:lvl7pPr algn="r">
              <a:buNone/>
              <a:defRPr sz="1050" b="0">
                <a:solidFill>
                  <a:srgbClr val="69728D"/>
                </a:solidFill>
                <a:latin typeface="DejaVu Sans"/>
                <a:ea typeface="DejaVu Sans"/>
                <a:cs typeface="DejaVu Sans"/>
              </a:defRPr>
            </a:lvl7pPr>
            <a:lvl8pPr algn="r">
              <a:buNone/>
              <a:defRPr sz="1050" b="0">
                <a:solidFill>
                  <a:srgbClr val="69728D"/>
                </a:solidFill>
                <a:latin typeface="DejaVu Sans"/>
                <a:ea typeface="DejaVu Sans"/>
                <a:cs typeface="DejaVu Sans"/>
              </a:defRPr>
            </a:lvl8pPr>
            <a:lvl9pPr algn="r">
              <a:buNone/>
              <a:defRPr sz="1050" b="0">
                <a:solidFill>
                  <a:srgbClr val="69728D"/>
                </a:solidFill>
                <a:latin typeface="DejaVu Sans"/>
                <a:ea typeface="DejaVu Sans"/>
                <a:cs typeface="DejaVu Sans"/>
              </a:defRPr>
            </a:lvl9pPr>
          </a:lstStyle>
          <a:p xmlns:a="http://schemas.openxmlformats.org/drawingml/2006/main">
            <a:pPr algn="r">
              <a:lnSpc>
                <a:spcPct val="112000"/>
              </a:lnSpc>
              <a:buNone/>
              <a:defRPr sz="1050" b="0">
                <a:solidFill>
                  <a:srgbClr val="69728D"/>
                </a:solidFill>
                <a:latin typeface="DejaVu Sans"/>
                <a:ea typeface="DejaVu Sans"/>
                <a:cs typeface="DejaVu Sans"/>
              </a:defRPr>
            </a:pPr>
            <a:r>
              <a:rPr sz="1050" b="0">
                <a:solidFill>
                  <a:srgbClr val="69728D"/>
                </a:solidFill>
                <a:latin typeface="DejaVu Sans"/>
                <a:ea typeface="DejaVu Sans"/>
                <a:cs typeface="DejaVu Sans"/>
              </a:rPr>
              <a:t>06</a:t>
            </a:r>
          </a:p>
        </p:txBody>
      </p:sp>
      <p:sp>
        <p:nvSpPr>
          <p:cNvPr id="5" name="source-footnote">
            <a:extLst xmlns:a="http://schemas.openxmlformats.org/drawingml/2006/main">
              <a:ext uri="{FF2B5EF4-FFF2-40B4-BE49-F238E27FC236}">
                <a16:creationId xmlns:a16="http://schemas.microsoft.com/office/drawing/2014/main" id="{64C372BC-2E31-4B1D-B286-7D455CC83998}"/>
              </a:ext>
            </a:extLst>
          </p:cNvPr>
          <p:cNvSpPr>
            <a:spLocks xmlns:a="http://schemas.openxmlformats.org/drawingml/2006/main" noGrp="1"/>
          </p:cNvSpPr>
          <p:nvPr/>
        </p:nvSpPr>
        <p:spPr>
          <a:xfrm xmlns:a="http://schemas.openxmlformats.org/drawingml/2006/main">
            <a:off x="552450" y="6105525"/>
            <a:ext cx="11096625"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13" b="0">
                <a:solidFill>
                  <a:srgbClr val="69728D"/>
                </a:solidFill>
                <a:latin typeface="DejaVu Sans"/>
                <a:ea typeface="DejaVu Sans"/>
                <a:cs typeface="DejaVu Sans"/>
              </a:defRPr>
            </a:defPPr>
            <a:lvl1pPr algn="l">
              <a:buNone/>
              <a:defRPr sz="1013" b="0">
                <a:solidFill>
                  <a:srgbClr val="69728D"/>
                </a:solidFill>
                <a:latin typeface="DejaVu Sans"/>
                <a:ea typeface="DejaVu Sans"/>
                <a:cs typeface="DejaVu Sans"/>
              </a:defRPr>
            </a:lvl1pPr>
            <a:lvl2pPr algn="l">
              <a:buNone/>
              <a:defRPr sz="1013" b="0">
                <a:solidFill>
                  <a:srgbClr val="69728D"/>
                </a:solidFill>
                <a:latin typeface="DejaVu Sans"/>
                <a:ea typeface="DejaVu Sans"/>
                <a:cs typeface="DejaVu Sans"/>
              </a:defRPr>
            </a:lvl2pPr>
            <a:lvl3pPr algn="l">
              <a:buNone/>
              <a:defRPr sz="1013" b="0">
                <a:solidFill>
                  <a:srgbClr val="69728D"/>
                </a:solidFill>
                <a:latin typeface="DejaVu Sans"/>
                <a:ea typeface="DejaVu Sans"/>
                <a:cs typeface="DejaVu Sans"/>
              </a:defRPr>
            </a:lvl3pPr>
            <a:lvl4pPr algn="l">
              <a:buNone/>
              <a:defRPr sz="1013" b="0">
                <a:solidFill>
                  <a:srgbClr val="69728D"/>
                </a:solidFill>
                <a:latin typeface="DejaVu Sans"/>
                <a:ea typeface="DejaVu Sans"/>
                <a:cs typeface="DejaVu Sans"/>
              </a:defRPr>
            </a:lvl4pPr>
            <a:lvl5pPr algn="l">
              <a:buNone/>
              <a:defRPr sz="1013" b="0">
                <a:solidFill>
                  <a:srgbClr val="69728D"/>
                </a:solidFill>
                <a:latin typeface="DejaVu Sans"/>
                <a:ea typeface="DejaVu Sans"/>
                <a:cs typeface="DejaVu Sans"/>
              </a:defRPr>
            </a:lvl5pPr>
            <a:lvl6pPr algn="l">
              <a:buNone/>
              <a:defRPr sz="1013" b="0">
                <a:solidFill>
                  <a:srgbClr val="69728D"/>
                </a:solidFill>
                <a:latin typeface="DejaVu Sans"/>
                <a:ea typeface="DejaVu Sans"/>
                <a:cs typeface="DejaVu Sans"/>
              </a:defRPr>
            </a:lvl6pPr>
            <a:lvl7pPr algn="l">
              <a:buNone/>
              <a:defRPr sz="1013" b="0">
                <a:solidFill>
                  <a:srgbClr val="69728D"/>
                </a:solidFill>
                <a:latin typeface="DejaVu Sans"/>
                <a:ea typeface="DejaVu Sans"/>
                <a:cs typeface="DejaVu Sans"/>
              </a:defRPr>
            </a:lvl7pPr>
            <a:lvl8pPr algn="l">
              <a:buNone/>
              <a:defRPr sz="1013" b="0">
                <a:solidFill>
                  <a:srgbClr val="69728D"/>
                </a:solidFill>
                <a:latin typeface="DejaVu Sans"/>
                <a:ea typeface="DejaVu Sans"/>
                <a:cs typeface="DejaVu Sans"/>
              </a:defRPr>
            </a:lvl8pPr>
            <a:lvl9pPr algn="l">
              <a:buNone/>
              <a:defRPr sz="1013" b="0">
                <a:solidFill>
                  <a:srgbClr val="69728D"/>
                </a:solidFill>
                <a:latin typeface="DejaVu Sans"/>
                <a:ea typeface="DejaVu Sans"/>
                <a:cs typeface="DejaVu Sans"/>
              </a:defRPr>
            </a:lvl9pPr>
          </a:lstStyle>
          <a:p xmlns:a="http://schemas.openxmlformats.org/drawingml/2006/main">
            <a:pPr algn="l">
              <a:lnSpc>
                <a:spcPct val="112000"/>
              </a:lnSpc>
              <a:buNone/>
              <a:defRPr sz="1013" b="0">
                <a:solidFill>
                  <a:srgbClr val="69728D"/>
                </a:solidFill>
                <a:latin typeface="DejaVu Sans"/>
                <a:ea typeface="DejaVu Sans"/>
                <a:cs typeface="DejaVu Sans"/>
              </a:defRPr>
            </a:pPr>
            <a:r>
              <a:rPr sz="1013" b="0">
                <a:solidFill>
                  <a:srgbClr val="69728D"/>
                </a:solidFill>
                <a:latin typeface="DejaVu Sans"/>
                <a:ea typeface="DejaVu Sans"/>
                <a:cs typeface="DejaVu Sans"/>
              </a:rPr>
              <a:t>Illustrative annual costs in USD. 52 weeks, 95% cycle service, price-only inventory value. Supplier 3 freight: $7.25/100 lb.</a:t>
            </a:r>
          </a:p>
        </p:txBody>
      </p:sp>
      <p:graphicFrame>
        <p:nvGraphicFramePr>
          <p:cNvPr id="6" name="Chart">
            <a:extLst xmlns:a="http://schemas.openxmlformats.org/drawingml/2006/main">
              <a:ext uri="{FF2B5EF4-FFF2-40B4-BE49-F238E27FC236}">
                <a16:creationId xmlns:a16="http://schemas.microsoft.com/office/drawing/2014/main" id="{463D1258-4E72-4CD1-A40E-8C60A2BEFE25}"/>
              </a:ext>
            </a:extLst>
          </p:cNvPr>
          <p:cNvGraphicFramePr/>
          <p:nvPr/>
        </p:nvGraphicFramePr>
        <p:xfrm>
          <a:off xmlns:a="http://schemas.openxmlformats.org/drawingml/2006/main" x="495300" y="2019300"/>
          <a:ext xmlns:a="http://schemas.openxmlformats.org/drawingml/2006/main" cx="7810500" cy="3714750"/>
        </p:xfrm>
        <a:graphic xmlns:a="http://schemas.openxmlformats.org/drawingml/2006/main">
          <a:graphicData uri="http://schemas.openxmlformats.org/drawingml/2006/chart">
            <c:chart xmlns:r="http://schemas.openxmlformats.org/officeDocument/2006/relationships" xmlns:c="http://schemas.openxmlformats.org/drawingml/2006/chart" r:id="R31a8bf71f6f643e8"/>
          </a:graphicData>
        </a:graphic>
      </p:graphicFrame>
      <p:sp>
        <p:nvSpPr>
          <p:cNvPr id="7" name="case-total">
            <a:extLst xmlns:a="http://schemas.openxmlformats.org/drawingml/2006/main">
              <a:ext uri="{FF2B5EF4-FFF2-40B4-BE49-F238E27FC236}">
                <a16:creationId xmlns:a16="http://schemas.microsoft.com/office/drawing/2014/main" id="{185CF367-F44C-4DAD-8A7C-10AABD2AF8A6}"/>
              </a:ext>
            </a:extLst>
          </p:cNvPr>
          <p:cNvSpPr>
            <a:spLocks xmlns:a="http://schemas.openxmlformats.org/drawingml/2006/main" noGrp="1"/>
          </p:cNvSpPr>
          <p:nvPr/>
        </p:nvSpPr>
        <p:spPr>
          <a:xfrm xmlns:a="http://schemas.openxmlformats.org/drawingml/2006/main">
            <a:off x="8620125" y="2133600"/>
            <a:ext cx="300037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71C3D"/>
                </a:solidFill>
                <a:latin typeface="DejaVu Sans"/>
                <a:ea typeface="DejaVu Sans"/>
                <a:cs typeface="DejaVu Sans"/>
              </a:defRPr>
            </a:defPPr>
            <a:lvl1pPr algn="l">
              <a:buNone/>
              <a:defRPr sz="3300" b="1">
                <a:solidFill>
                  <a:srgbClr val="171C3D"/>
                </a:solidFill>
                <a:latin typeface="DejaVu Sans"/>
                <a:ea typeface="DejaVu Sans"/>
                <a:cs typeface="DejaVu Sans"/>
              </a:defRPr>
            </a:lvl1pPr>
            <a:lvl2pPr algn="l">
              <a:buNone/>
              <a:defRPr sz="3300" b="1">
                <a:solidFill>
                  <a:srgbClr val="171C3D"/>
                </a:solidFill>
                <a:latin typeface="DejaVu Sans"/>
                <a:ea typeface="DejaVu Sans"/>
                <a:cs typeface="DejaVu Sans"/>
              </a:defRPr>
            </a:lvl2pPr>
            <a:lvl3pPr algn="l">
              <a:buNone/>
              <a:defRPr sz="3300" b="1">
                <a:solidFill>
                  <a:srgbClr val="171C3D"/>
                </a:solidFill>
                <a:latin typeface="DejaVu Sans"/>
                <a:ea typeface="DejaVu Sans"/>
                <a:cs typeface="DejaVu Sans"/>
              </a:defRPr>
            </a:lvl3pPr>
            <a:lvl4pPr algn="l">
              <a:buNone/>
              <a:defRPr sz="3300" b="1">
                <a:solidFill>
                  <a:srgbClr val="171C3D"/>
                </a:solidFill>
                <a:latin typeface="DejaVu Sans"/>
                <a:ea typeface="DejaVu Sans"/>
                <a:cs typeface="DejaVu Sans"/>
              </a:defRPr>
            </a:lvl4pPr>
            <a:lvl5pPr algn="l">
              <a:buNone/>
              <a:defRPr sz="3300" b="1">
                <a:solidFill>
                  <a:srgbClr val="171C3D"/>
                </a:solidFill>
                <a:latin typeface="DejaVu Sans"/>
                <a:ea typeface="DejaVu Sans"/>
                <a:cs typeface="DejaVu Sans"/>
              </a:defRPr>
            </a:lvl5pPr>
            <a:lvl6pPr algn="l">
              <a:buNone/>
              <a:defRPr sz="3300" b="1">
                <a:solidFill>
                  <a:srgbClr val="171C3D"/>
                </a:solidFill>
                <a:latin typeface="DejaVu Sans"/>
                <a:ea typeface="DejaVu Sans"/>
                <a:cs typeface="DejaVu Sans"/>
              </a:defRPr>
            </a:lvl6pPr>
            <a:lvl7pPr algn="l">
              <a:buNone/>
              <a:defRPr sz="3300" b="1">
                <a:solidFill>
                  <a:srgbClr val="171C3D"/>
                </a:solidFill>
                <a:latin typeface="DejaVu Sans"/>
                <a:ea typeface="DejaVu Sans"/>
                <a:cs typeface="DejaVu Sans"/>
              </a:defRPr>
            </a:lvl7pPr>
            <a:lvl8pPr algn="l">
              <a:buNone/>
              <a:defRPr sz="3300" b="1">
                <a:solidFill>
                  <a:srgbClr val="171C3D"/>
                </a:solidFill>
                <a:latin typeface="DejaVu Sans"/>
                <a:ea typeface="DejaVu Sans"/>
                <a:cs typeface="DejaVu Sans"/>
              </a:defRPr>
            </a:lvl8pPr>
            <a:lvl9pPr algn="l">
              <a:buNone/>
              <a:defRPr sz="3300" b="1">
                <a:solidFill>
                  <a:srgbClr val="171C3D"/>
                </a:solidFill>
                <a:latin typeface="DejaVu Sans"/>
                <a:ea typeface="DejaVu Sans"/>
                <a:cs typeface="DejaVu Sans"/>
              </a:defRPr>
            </a:lvl9pPr>
          </a:lstStyle>
          <a:p xmlns:a="http://schemas.openxmlformats.org/drawingml/2006/main">
            <a:pPr algn="l">
              <a:lnSpc>
                <a:spcPct val="112000"/>
              </a:lnSpc>
              <a:buNone/>
              <a:defRPr sz="3300" b="1">
                <a:solidFill>
                  <a:srgbClr val="171C3D"/>
                </a:solidFill>
                <a:latin typeface="DejaVu Sans"/>
                <a:ea typeface="DejaVu Sans"/>
                <a:cs typeface="DejaVu Sans"/>
              </a:defRPr>
            </a:pPr>
            <a:r>
              <a:rPr sz="3300" b="1">
                <a:solidFill>
                  <a:srgbClr val="171C3D"/>
                </a:solidFill>
                <a:latin typeface="DejaVu Sans"/>
                <a:ea typeface="DejaVu Sans"/>
                <a:cs typeface="DejaVu Sans"/>
              </a:rPr>
              <a:t>US$98,777</a:t>
            </a:r>
          </a:p>
        </p:txBody>
      </p:sp>
      <p:sp>
        <p:nvSpPr>
          <p:cNvPr id="8" name="case-winner">
            <a:extLst xmlns:a="http://schemas.openxmlformats.org/drawingml/2006/main">
              <a:ext uri="{FF2B5EF4-FFF2-40B4-BE49-F238E27FC236}">
                <a16:creationId xmlns:a16="http://schemas.microsoft.com/office/drawing/2014/main" id="{44DB88B8-7A53-40E1-9AAE-988AC23E7F23}"/>
              </a:ext>
            </a:extLst>
          </p:cNvPr>
          <p:cNvSpPr>
            <a:spLocks xmlns:a="http://schemas.openxmlformats.org/drawingml/2006/main" noGrp="1"/>
          </p:cNvSpPr>
          <p:nvPr/>
        </p:nvSpPr>
        <p:spPr>
          <a:xfrm xmlns:a="http://schemas.openxmlformats.org/drawingml/2006/main">
            <a:off x="8620125" y="2905125"/>
            <a:ext cx="3000375"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4B526F"/>
                </a:solidFill>
                <a:latin typeface="DejaVu Sans"/>
                <a:ea typeface="DejaVu Sans"/>
                <a:cs typeface="DejaVu Sans"/>
              </a:defRPr>
            </a:defPPr>
            <a:lvl1pPr algn="l">
              <a:buNone/>
              <a:defRPr sz="1875" b="0">
                <a:solidFill>
                  <a:srgbClr val="4B526F"/>
                </a:solidFill>
                <a:latin typeface="DejaVu Sans"/>
                <a:ea typeface="DejaVu Sans"/>
                <a:cs typeface="DejaVu Sans"/>
              </a:defRPr>
            </a:lvl1pPr>
            <a:lvl2pPr algn="l">
              <a:buNone/>
              <a:defRPr sz="1875" b="0">
                <a:solidFill>
                  <a:srgbClr val="4B526F"/>
                </a:solidFill>
                <a:latin typeface="DejaVu Sans"/>
                <a:ea typeface="DejaVu Sans"/>
                <a:cs typeface="DejaVu Sans"/>
              </a:defRPr>
            </a:lvl2pPr>
            <a:lvl3pPr algn="l">
              <a:buNone/>
              <a:defRPr sz="1875" b="0">
                <a:solidFill>
                  <a:srgbClr val="4B526F"/>
                </a:solidFill>
                <a:latin typeface="DejaVu Sans"/>
                <a:ea typeface="DejaVu Sans"/>
                <a:cs typeface="DejaVu Sans"/>
              </a:defRPr>
            </a:lvl3pPr>
            <a:lvl4pPr algn="l">
              <a:buNone/>
              <a:defRPr sz="1875" b="0">
                <a:solidFill>
                  <a:srgbClr val="4B526F"/>
                </a:solidFill>
                <a:latin typeface="DejaVu Sans"/>
                <a:ea typeface="DejaVu Sans"/>
                <a:cs typeface="DejaVu Sans"/>
              </a:defRPr>
            </a:lvl4pPr>
            <a:lvl5pPr algn="l">
              <a:buNone/>
              <a:defRPr sz="1875" b="0">
                <a:solidFill>
                  <a:srgbClr val="4B526F"/>
                </a:solidFill>
                <a:latin typeface="DejaVu Sans"/>
                <a:ea typeface="DejaVu Sans"/>
                <a:cs typeface="DejaVu Sans"/>
              </a:defRPr>
            </a:lvl5pPr>
            <a:lvl6pPr algn="l">
              <a:buNone/>
              <a:defRPr sz="1875" b="0">
                <a:solidFill>
                  <a:srgbClr val="4B526F"/>
                </a:solidFill>
                <a:latin typeface="DejaVu Sans"/>
                <a:ea typeface="DejaVu Sans"/>
                <a:cs typeface="DejaVu Sans"/>
              </a:defRPr>
            </a:lvl6pPr>
            <a:lvl7pPr algn="l">
              <a:buNone/>
              <a:defRPr sz="1875" b="0">
                <a:solidFill>
                  <a:srgbClr val="4B526F"/>
                </a:solidFill>
                <a:latin typeface="DejaVu Sans"/>
                <a:ea typeface="DejaVu Sans"/>
                <a:cs typeface="DejaVu Sans"/>
              </a:defRPr>
            </a:lvl7pPr>
            <a:lvl8pPr algn="l">
              <a:buNone/>
              <a:defRPr sz="1875" b="0">
                <a:solidFill>
                  <a:srgbClr val="4B526F"/>
                </a:solidFill>
                <a:latin typeface="DejaVu Sans"/>
                <a:ea typeface="DejaVu Sans"/>
                <a:cs typeface="DejaVu Sans"/>
              </a:defRPr>
            </a:lvl8pPr>
            <a:lvl9pPr algn="l">
              <a:buNone/>
              <a:defRPr sz="1875" b="0">
                <a:solidFill>
                  <a:srgbClr val="4B526F"/>
                </a:solidFill>
                <a:latin typeface="DejaVu Sans"/>
                <a:ea typeface="DejaVu Sans"/>
                <a:cs typeface="DejaVu Sans"/>
              </a:defRPr>
            </a:lvl9pPr>
          </a:lstStyle>
          <a:p xmlns:a="http://schemas.openxmlformats.org/drawingml/2006/main">
            <a:pPr algn="l">
              <a:lnSpc>
                <a:spcPct val="112000"/>
              </a:lnSpc>
              <a:buNone/>
              <a:defRPr sz="1875" b="0">
                <a:solidFill>
                  <a:srgbClr val="4B526F"/>
                </a:solidFill>
                <a:latin typeface="DejaVu Sans"/>
                <a:ea typeface="DejaVu Sans"/>
                <a:cs typeface="DejaVu Sans"/>
              </a:defRPr>
            </a:pPr>
            <a:r>
              <a:rPr sz="1875" b="0">
                <a:solidFill>
                  <a:srgbClr val="4B526F"/>
                </a:solidFill>
                <a:latin typeface="DejaVu Sans"/>
                <a:ea typeface="DejaVu Sans"/>
                <a:cs typeface="DejaVu Sans"/>
              </a:rPr>
              <a:t>Supplier 2</a:t>
            </a:r>
          </a:p>
          <a:p xmlns:a="http://schemas.openxmlformats.org/drawingml/2006/main">
            <a:pPr algn="l">
              <a:lnSpc>
                <a:spcPct val="112000"/>
              </a:lnSpc>
              <a:buNone/>
              <a:defRPr sz="1875" b="0">
                <a:solidFill>
                  <a:srgbClr val="4B526F"/>
                </a:solidFill>
                <a:latin typeface="DejaVu Sans"/>
                <a:ea typeface="DejaVu Sans"/>
                <a:cs typeface="DejaVu Sans"/>
              </a:defRPr>
            </a:pPr>
            <a:r>
              <a:rPr sz="1875" b="0">
                <a:solidFill>
                  <a:srgbClr val="4B526F"/>
                </a:solidFill>
                <a:latin typeface="DejaVu Sans"/>
                <a:ea typeface="DejaVu Sans"/>
                <a:cs typeface="DejaVu Sans"/>
              </a:rPr>
              <a:t>lowest modeled annual cost</a:t>
            </a:r>
          </a:p>
        </p:txBody>
      </p:sp>
      <p:sp>
        <p:nvSpPr>
          <p:cNvPr id="9" name="case-difference">
            <a:extLst xmlns:a="http://schemas.openxmlformats.org/drawingml/2006/main">
              <a:ext uri="{FF2B5EF4-FFF2-40B4-BE49-F238E27FC236}">
                <a16:creationId xmlns:a16="http://schemas.microsoft.com/office/drawing/2014/main" id="{D1173933-88F6-4A61-AD3E-B78C0B45A07D}"/>
              </a:ext>
            </a:extLst>
          </p:cNvPr>
          <p:cNvSpPr>
            <a:spLocks xmlns:a="http://schemas.openxmlformats.org/drawingml/2006/main" noGrp="1"/>
          </p:cNvSpPr>
          <p:nvPr/>
        </p:nvSpPr>
        <p:spPr>
          <a:xfrm xmlns:a="http://schemas.openxmlformats.org/drawingml/2006/main">
            <a:off x="8620125" y="4010025"/>
            <a:ext cx="30003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625" b="1">
                <a:solidFill>
                  <a:srgbClr val="6847F5"/>
                </a:solidFill>
                <a:latin typeface="DejaVu Sans"/>
                <a:ea typeface="DejaVu Sans"/>
                <a:cs typeface="DejaVu Sans"/>
              </a:defRPr>
            </a:defPPr>
            <a:lvl1pPr algn="l">
              <a:buNone/>
              <a:defRPr sz="2625" b="1">
                <a:solidFill>
                  <a:srgbClr val="6847F5"/>
                </a:solidFill>
                <a:latin typeface="DejaVu Sans"/>
                <a:ea typeface="DejaVu Sans"/>
                <a:cs typeface="DejaVu Sans"/>
              </a:defRPr>
            </a:lvl1pPr>
            <a:lvl2pPr algn="l">
              <a:buNone/>
              <a:defRPr sz="2625" b="1">
                <a:solidFill>
                  <a:srgbClr val="6847F5"/>
                </a:solidFill>
                <a:latin typeface="DejaVu Sans"/>
                <a:ea typeface="DejaVu Sans"/>
                <a:cs typeface="DejaVu Sans"/>
              </a:defRPr>
            </a:lvl2pPr>
            <a:lvl3pPr algn="l">
              <a:buNone/>
              <a:defRPr sz="2625" b="1">
                <a:solidFill>
                  <a:srgbClr val="6847F5"/>
                </a:solidFill>
                <a:latin typeface="DejaVu Sans"/>
                <a:ea typeface="DejaVu Sans"/>
                <a:cs typeface="DejaVu Sans"/>
              </a:defRPr>
            </a:lvl3pPr>
            <a:lvl4pPr algn="l">
              <a:buNone/>
              <a:defRPr sz="2625" b="1">
                <a:solidFill>
                  <a:srgbClr val="6847F5"/>
                </a:solidFill>
                <a:latin typeface="DejaVu Sans"/>
                <a:ea typeface="DejaVu Sans"/>
                <a:cs typeface="DejaVu Sans"/>
              </a:defRPr>
            </a:lvl4pPr>
            <a:lvl5pPr algn="l">
              <a:buNone/>
              <a:defRPr sz="2625" b="1">
                <a:solidFill>
                  <a:srgbClr val="6847F5"/>
                </a:solidFill>
                <a:latin typeface="DejaVu Sans"/>
                <a:ea typeface="DejaVu Sans"/>
                <a:cs typeface="DejaVu Sans"/>
              </a:defRPr>
            </a:lvl5pPr>
            <a:lvl6pPr algn="l">
              <a:buNone/>
              <a:defRPr sz="2625" b="1">
                <a:solidFill>
                  <a:srgbClr val="6847F5"/>
                </a:solidFill>
                <a:latin typeface="DejaVu Sans"/>
                <a:ea typeface="DejaVu Sans"/>
                <a:cs typeface="DejaVu Sans"/>
              </a:defRPr>
            </a:lvl6pPr>
            <a:lvl7pPr algn="l">
              <a:buNone/>
              <a:defRPr sz="2625" b="1">
                <a:solidFill>
                  <a:srgbClr val="6847F5"/>
                </a:solidFill>
                <a:latin typeface="DejaVu Sans"/>
                <a:ea typeface="DejaVu Sans"/>
                <a:cs typeface="DejaVu Sans"/>
              </a:defRPr>
            </a:lvl7pPr>
            <a:lvl8pPr algn="l">
              <a:buNone/>
              <a:defRPr sz="2625" b="1">
                <a:solidFill>
                  <a:srgbClr val="6847F5"/>
                </a:solidFill>
                <a:latin typeface="DejaVu Sans"/>
                <a:ea typeface="DejaVu Sans"/>
                <a:cs typeface="DejaVu Sans"/>
              </a:defRPr>
            </a:lvl8pPr>
            <a:lvl9pPr algn="l">
              <a:buNone/>
              <a:defRPr sz="2625" b="1">
                <a:solidFill>
                  <a:srgbClr val="6847F5"/>
                </a:solidFill>
                <a:latin typeface="DejaVu Sans"/>
                <a:ea typeface="DejaVu Sans"/>
                <a:cs typeface="DejaVu Sans"/>
              </a:defRPr>
            </a:lvl9pPr>
          </a:lstStyle>
          <a:p xmlns:a="http://schemas.openxmlformats.org/drawingml/2006/main">
            <a:pPr algn="l">
              <a:lnSpc>
                <a:spcPct val="112000"/>
              </a:lnSpc>
              <a:buNone/>
              <a:defRPr sz="2625" b="1">
                <a:solidFill>
                  <a:srgbClr val="6847F5"/>
                </a:solidFill>
                <a:latin typeface="DejaVu Sans"/>
                <a:ea typeface="DejaVu Sans"/>
                <a:cs typeface="DejaVu Sans"/>
              </a:defRPr>
            </a:pPr>
            <a:r>
              <a:rPr sz="2625" b="1">
                <a:solidFill>
                  <a:srgbClr val="6847F5"/>
                </a:solidFill>
                <a:latin typeface="DejaVu Sans"/>
                <a:ea typeface="DejaVu Sans"/>
                <a:cs typeface="DejaVu Sans"/>
              </a:rPr>
              <a:t>US$19,108</a:t>
            </a:r>
          </a:p>
        </p:txBody>
      </p:sp>
      <p:sp>
        <p:nvSpPr>
          <p:cNvPr id="10" name="case-difference-detail">
            <a:extLst xmlns:a="http://schemas.openxmlformats.org/drawingml/2006/main">
              <a:ext uri="{FF2B5EF4-FFF2-40B4-BE49-F238E27FC236}">
                <a16:creationId xmlns:a16="http://schemas.microsoft.com/office/drawing/2014/main" id="{5A5EA63A-3083-4D29-8ADC-70AFDAED00C6}"/>
              </a:ext>
            </a:extLst>
          </p:cNvPr>
          <p:cNvSpPr>
            <a:spLocks xmlns:a="http://schemas.openxmlformats.org/drawingml/2006/main" noGrp="1"/>
          </p:cNvSpPr>
          <p:nvPr/>
        </p:nvSpPr>
        <p:spPr>
          <a:xfrm xmlns:a="http://schemas.openxmlformats.org/drawingml/2006/main">
            <a:off x="8620125" y="4610100"/>
            <a:ext cx="300037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below Supplier 3</a:t>
            </a:r>
          </a:p>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with more inventory and</a:t>
            </a:r>
          </a:p>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a longer mean lead time</a:t>
            </a:r>
          </a:p>
        </p:txBody>
      </p:sp>
    </p:spTree>
    <p:extLst>
      <p:ext uri="{BB962C8B-B14F-4D97-AF65-F5344CB8AC3E}">
        <p14:creationId xmlns:p14="http://schemas.microsoft.com/office/powerpoint/2010/main" val="719855927"/>
      </p:ext>
    </p:extLst>
  </p:cSld>
</p:sld>
</file>

<file path=ppt/slides/slide7.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slide-title">
            <a:extLst xmlns:a="http://schemas.openxmlformats.org/drawingml/2006/main">
              <a:ext uri="{FF2B5EF4-FFF2-40B4-BE49-F238E27FC236}">
                <a16:creationId xmlns:a16="http://schemas.microsoft.com/office/drawing/2014/main" id="{75060EF1-8232-4220-A97B-1BB79578F07C}"/>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171C3D"/>
                </a:solidFill>
                <a:latin typeface="DejaVu Sans"/>
                <a:ea typeface="DejaVu Sans"/>
                <a:cs typeface="DejaVu Sans"/>
              </a:defRPr>
            </a:defPPr>
            <a:lvl1pPr algn="l">
              <a:buNone/>
              <a:defRPr sz="3225" b="1">
                <a:solidFill>
                  <a:srgbClr val="171C3D"/>
                </a:solidFill>
                <a:latin typeface="DejaVu Sans"/>
                <a:ea typeface="DejaVu Sans"/>
                <a:cs typeface="DejaVu Sans"/>
              </a:defRPr>
            </a:lvl1pPr>
            <a:lvl2pPr algn="l">
              <a:buNone/>
              <a:defRPr sz="3225" b="1">
                <a:solidFill>
                  <a:srgbClr val="171C3D"/>
                </a:solidFill>
                <a:latin typeface="DejaVu Sans"/>
                <a:ea typeface="DejaVu Sans"/>
                <a:cs typeface="DejaVu Sans"/>
              </a:defRPr>
            </a:lvl2pPr>
            <a:lvl3pPr algn="l">
              <a:buNone/>
              <a:defRPr sz="3225" b="1">
                <a:solidFill>
                  <a:srgbClr val="171C3D"/>
                </a:solidFill>
                <a:latin typeface="DejaVu Sans"/>
                <a:ea typeface="DejaVu Sans"/>
                <a:cs typeface="DejaVu Sans"/>
              </a:defRPr>
            </a:lvl3pPr>
            <a:lvl4pPr algn="l">
              <a:buNone/>
              <a:defRPr sz="3225" b="1">
                <a:solidFill>
                  <a:srgbClr val="171C3D"/>
                </a:solidFill>
                <a:latin typeface="DejaVu Sans"/>
                <a:ea typeface="DejaVu Sans"/>
                <a:cs typeface="DejaVu Sans"/>
              </a:defRPr>
            </a:lvl4pPr>
            <a:lvl5pPr algn="l">
              <a:buNone/>
              <a:defRPr sz="3225" b="1">
                <a:solidFill>
                  <a:srgbClr val="171C3D"/>
                </a:solidFill>
                <a:latin typeface="DejaVu Sans"/>
                <a:ea typeface="DejaVu Sans"/>
                <a:cs typeface="DejaVu Sans"/>
              </a:defRPr>
            </a:lvl5pPr>
            <a:lvl6pPr algn="l">
              <a:buNone/>
              <a:defRPr sz="3225" b="1">
                <a:solidFill>
                  <a:srgbClr val="171C3D"/>
                </a:solidFill>
                <a:latin typeface="DejaVu Sans"/>
                <a:ea typeface="DejaVu Sans"/>
                <a:cs typeface="DejaVu Sans"/>
              </a:defRPr>
            </a:lvl6pPr>
            <a:lvl7pPr algn="l">
              <a:buNone/>
              <a:defRPr sz="3225" b="1">
                <a:solidFill>
                  <a:srgbClr val="171C3D"/>
                </a:solidFill>
                <a:latin typeface="DejaVu Sans"/>
                <a:ea typeface="DejaVu Sans"/>
                <a:cs typeface="DejaVu Sans"/>
              </a:defRPr>
            </a:lvl7pPr>
            <a:lvl8pPr algn="l">
              <a:buNone/>
              <a:defRPr sz="3225" b="1">
                <a:solidFill>
                  <a:srgbClr val="171C3D"/>
                </a:solidFill>
                <a:latin typeface="DejaVu Sans"/>
                <a:ea typeface="DejaVu Sans"/>
                <a:cs typeface="DejaVu Sans"/>
              </a:defRPr>
            </a:lvl8pPr>
            <a:lvl9pPr algn="l">
              <a:buNone/>
              <a:defRPr sz="3225" b="1">
                <a:solidFill>
                  <a:srgbClr val="171C3D"/>
                </a:solidFill>
                <a:latin typeface="DejaVu Sans"/>
                <a:ea typeface="DejaVu Sans"/>
                <a:cs typeface="DejaVu Sans"/>
              </a:defRPr>
            </a:lvl9pPr>
          </a:lstStyle>
          <a:p xmlns:a="http://schemas.openxmlformats.org/drawingml/2006/main">
            <a:pPr algn="l">
              <a:lnSpc>
                <a:spcPct val="112000"/>
              </a:lnSpc>
              <a:buNone/>
              <a:defRPr sz="3225" b="1">
                <a:solidFill>
                  <a:srgbClr val="171C3D"/>
                </a:solidFill>
                <a:latin typeface="DejaVu Sans"/>
                <a:ea typeface="DejaVu Sans"/>
                <a:cs typeface="DejaVu Sans"/>
              </a:defRPr>
            </a:pPr>
            <a:r>
              <a:rPr sz="3225" b="1">
                <a:solidFill>
                  <a:srgbClr val="171C3D"/>
                </a:solidFill>
                <a:latin typeface="DejaVu Sans"/>
                <a:ea typeface="DejaVu Sans"/>
                <a:cs typeface="DejaVu Sans"/>
              </a:rPr>
              <a:t>Finance Decision Intelligence</a:t>
            </a:r>
          </a:p>
        </p:txBody>
      </p:sp>
      <p:sp>
        <p:nvSpPr>
          <p:cNvPr id="2" name="slide-subtitle">
            <a:extLst xmlns:a="http://schemas.openxmlformats.org/drawingml/2006/main">
              <a:ext uri="{FF2B5EF4-FFF2-40B4-BE49-F238E27FC236}">
                <a16:creationId xmlns:a16="http://schemas.microsoft.com/office/drawing/2014/main" id="{9DDC56DE-0E19-41C2-A0CE-79710CEF93DD}"/>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4B526F"/>
                </a:solidFill>
                <a:latin typeface="DejaVu Sans"/>
                <a:ea typeface="DejaVu Sans"/>
                <a:cs typeface="DejaVu Sans"/>
              </a:defRPr>
            </a:defPPr>
            <a:lvl1pPr algn="l">
              <a:buNone/>
              <a:defRPr sz="1725" b="0">
                <a:solidFill>
                  <a:srgbClr val="4B526F"/>
                </a:solidFill>
                <a:latin typeface="DejaVu Sans"/>
                <a:ea typeface="DejaVu Sans"/>
                <a:cs typeface="DejaVu Sans"/>
              </a:defRPr>
            </a:lvl1pPr>
            <a:lvl2pPr algn="l">
              <a:buNone/>
              <a:defRPr sz="1725" b="0">
                <a:solidFill>
                  <a:srgbClr val="4B526F"/>
                </a:solidFill>
                <a:latin typeface="DejaVu Sans"/>
                <a:ea typeface="DejaVu Sans"/>
                <a:cs typeface="DejaVu Sans"/>
              </a:defRPr>
            </a:lvl2pPr>
            <a:lvl3pPr algn="l">
              <a:buNone/>
              <a:defRPr sz="1725" b="0">
                <a:solidFill>
                  <a:srgbClr val="4B526F"/>
                </a:solidFill>
                <a:latin typeface="DejaVu Sans"/>
                <a:ea typeface="DejaVu Sans"/>
                <a:cs typeface="DejaVu Sans"/>
              </a:defRPr>
            </a:lvl3pPr>
            <a:lvl4pPr algn="l">
              <a:buNone/>
              <a:defRPr sz="1725" b="0">
                <a:solidFill>
                  <a:srgbClr val="4B526F"/>
                </a:solidFill>
                <a:latin typeface="DejaVu Sans"/>
                <a:ea typeface="DejaVu Sans"/>
                <a:cs typeface="DejaVu Sans"/>
              </a:defRPr>
            </a:lvl4pPr>
            <a:lvl5pPr algn="l">
              <a:buNone/>
              <a:defRPr sz="1725" b="0">
                <a:solidFill>
                  <a:srgbClr val="4B526F"/>
                </a:solidFill>
                <a:latin typeface="DejaVu Sans"/>
                <a:ea typeface="DejaVu Sans"/>
                <a:cs typeface="DejaVu Sans"/>
              </a:defRPr>
            </a:lvl5pPr>
            <a:lvl6pPr algn="l">
              <a:buNone/>
              <a:defRPr sz="1725" b="0">
                <a:solidFill>
                  <a:srgbClr val="4B526F"/>
                </a:solidFill>
                <a:latin typeface="DejaVu Sans"/>
                <a:ea typeface="DejaVu Sans"/>
                <a:cs typeface="DejaVu Sans"/>
              </a:defRPr>
            </a:lvl6pPr>
            <a:lvl7pPr algn="l">
              <a:buNone/>
              <a:defRPr sz="1725" b="0">
                <a:solidFill>
                  <a:srgbClr val="4B526F"/>
                </a:solidFill>
                <a:latin typeface="DejaVu Sans"/>
                <a:ea typeface="DejaVu Sans"/>
                <a:cs typeface="DejaVu Sans"/>
              </a:defRPr>
            </a:lvl7pPr>
            <a:lvl8pPr algn="l">
              <a:buNone/>
              <a:defRPr sz="1725" b="0">
                <a:solidFill>
                  <a:srgbClr val="4B526F"/>
                </a:solidFill>
                <a:latin typeface="DejaVu Sans"/>
                <a:ea typeface="DejaVu Sans"/>
                <a:cs typeface="DejaVu Sans"/>
              </a:defRPr>
            </a:lvl8pPr>
            <a:lvl9pPr algn="l">
              <a:buNone/>
              <a:defRPr sz="1725" b="0">
                <a:solidFill>
                  <a:srgbClr val="4B526F"/>
                </a:solidFill>
                <a:latin typeface="DejaVu Sans"/>
                <a:ea typeface="DejaVu Sans"/>
                <a:cs typeface="DejaVu Sans"/>
              </a:defRPr>
            </a:lvl9pPr>
          </a:lstStyle>
          <a:p xmlns:a="http://schemas.openxmlformats.org/drawingml/2006/main">
            <a:pPr algn="l">
              <a:lnSpc>
                <a:spcPct val="112000"/>
              </a:lnSpc>
              <a:buNone/>
              <a:defRPr sz="1725" b="0">
                <a:solidFill>
                  <a:srgbClr val="4B526F"/>
                </a:solidFill>
                <a:latin typeface="DejaVu Sans"/>
                <a:ea typeface="DejaVu Sans"/>
                <a:cs typeface="DejaVu Sans"/>
              </a:defRPr>
            </a:pPr>
            <a:r>
              <a:rPr sz="1725" b="0">
                <a:solidFill>
                  <a:srgbClr val="4B526F"/>
                </a:solidFill>
                <a:latin typeface="DejaVu Sans"/>
                <a:ea typeface="DejaVu Sans"/>
                <a:cs typeface="DejaVu Sans"/>
              </a:rPr>
              <a:t>Working alpha for financial visibility and supplier payment planning</a:t>
            </a:r>
          </a:p>
        </p:txBody>
      </p:sp>
      <p:sp>
        <p:nvSpPr>
          <p:cNvPr id="3" name="brand">
            <a:extLst xmlns:a="http://schemas.openxmlformats.org/drawingml/2006/main">
              <a:ext uri="{FF2B5EF4-FFF2-40B4-BE49-F238E27FC236}">
                <a16:creationId xmlns:a16="http://schemas.microsoft.com/office/drawing/2014/main" id="{FDF542D3-F670-4653-B55E-AB32A5FFDEFC}"/>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69728D"/>
                </a:solidFill>
                <a:latin typeface="DejaVu Sans"/>
                <a:ea typeface="DejaVu Sans"/>
                <a:cs typeface="DejaVu Sans"/>
              </a:defRPr>
            </a:defPPr>
            <a:lvl1pPr algn="l">
              <a:buNone/>
              <a:defRPr sz="1050" b="1">
                <a:solidFill>
                  <a:srgbClr val="69728D"/>
                </a:solidFill>
                <a:latin typeface="DejaVu Sans"/>
                <a:ea typeface="DejaVu Sans"/>
                <a:cs typeface="DejaVu Sans"/>
              </a:defRPr>
            </a:lvl1pPr>
            <a:lvl2pPr algn="l">
              <a:buNone/>
              <a:defRPr sz="1050" b="1">
                <a:solidFill>
                  <a:srgbClr val="69728D"/>
                </a:solidFill>
                <a:latin typeface="DejaVu Sans"/>
                <a:ea typeface="DejaVu Sans"/>
                <a:cs typeface="DejaVu Sans"/>
              </a:defRPr>
            </a:lvl2pPr>
            <a:lvl3pPr algn="l">
              <a:buNone/>
              <a:defRPr sz="1050" b="1">
                <a:solidFill>
                  <a:srgbClr val="69728D"/>
                </a:solidFill>
                <a:latin typeface="DejaVu Sans"/>
                <a:ea typeface="DejaVu Sans"/>
                <a:cs typeface="DejaVu Sans"/>
              </a:defRPr>
            </a:lvl3pPr>
            <a:lvl4pPr algn="l">
              <a:buNone/>
              <a:defRPr sz="1050" b="1">
                <a:solidFill>
                  <a:srgbClr val="69728D"/>
                </a:solidFill>
                <a:latin typeface="DejaVu Sans"/>
                <a:ea typeface="DejaVu Sans"/>
                <a:cs typeface="DejaVu Sans"/>
              </a:defRPr>
            </a:lvl4pPr>
            <a:lvl5pPr algn="l">
              <a:buNone/>
              <a:defRPr sz="1050" b="1">
                <a:solidFill>
                  <a:srgbClr val="69728D"/>
                </a:solidFill>
                <a:latin typeface="DejaVu Sans"/>
                <a:ea typeface="DejaVu Sans"/>
                <a:cs typeface="DejaVu Sans"/>
              </a:defRPr>
            </a:lvl5pPr>
            <a:lvl6pPr algn="l">
              <a:buNone/>
              <a:defRPr sz="1050" b="1">
                <a:solidFill>
                  <a:srgbClr val="69728D"/>
                </a:solidFill>
                <a:latin typeface="DejaVu Sans"/>
                <a:ea typeface="DejaVu Sans"/>
                <a:cs typeface="DejaVu Sans"/>
              </a:defRPr>
            </a:lvl6pPr>
            <a:lvl7pPr algn="l">
              <a:buNone/>
              <a:defRPr sz="1050" b="1">
                <a:solidFill>
                  <a:srgbClr val="69728D"/>
                </a:solidFill>
                <a:latin typeface="DejaVu Sans"/>
                <a:ea typeface="DejaVu Sans"/>
                <a:cs typeface="DejaVu Sans"/>
              </a:defRPr>
            </a:lvl7pPr>
            <a:lvl8pPr algn="l">
              <a:buNone/>
              <a:defRPr sz="1050" b="1">
                <a:solidFill>
                  <a:srgbClr val="69728D"/>
                </a:solidFill>
                <a:latin typeface="DejaVu Sans"/>
                <a:ea typeface="DejaVu Sans"/>
                <a:cs typeface="DejaVu Sans"/>
              </a:defRPr>
            </a:lvl8pPr>
            <a:lvl9pPr algn="l">
              <a:buNone/>
              <a:defRPr sz="1050" b="1">
                <a:solidFill>
                  <a:srgbClr val="69728D"/>
                </a:solidFill>
                <a:latin typeface="DejaVu Sans"/>
                <a:ea typeface="DejaVu Sans"/>
                <a:cs typeface="DejaVu Sans"/>
              </a:defRPr>
            </a:lvl9pPr>
          </a:lstStyle>
          <a:p xmlns:a="http://schemas.openxmlformats.org/drawingml/2006/main">
            <a:pPr algn="l">
              <a:lnSpc>
                <a:spcPct val="112000"/>
              </a:lnSpc>
              <a:buNone/>
              <a:defRPr sz="1050" b="1">
                <a:solidFill>
                  <a:srgbClr val="69728D"/>
                </a:solidFill>
                <a:latin typeface="DejaVu Sans"/>
                <a:ea typeface="DejaVu Sans"/>
                <a:cs typeface="DejaVu Sans"/>
              </a:defRPr>
            </a:pPr>
            <a:r>
              <a:rPr sz="1050" b="1">
                <a:solidFill>
                  <a:srgbClr val="69728D"/>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8AB8EB4D-F646-4263-82DD-E5AC100743A5}"/>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9728D"/>
                </a:solidFill>
                <a:latin typeface="DejaVu Sans"/>
                <a:ea typeface="DejaVu Sans"/>
                <a:cs typeface="DejaVu Sans"/>
              </a:defRPr>
            </a:defPPr>
            <a:lvl1pPr algn="r">
              <a:buNone/>
              <a:defRPr sz="1050" b="0">
                <a:solidFill>
                  <a:srgbClr val="69728D"/>
                </a:solidFill>
                <a:latin typeface="DejaVu Sans"/>
                <a:ea typeface="DejaVu Sans"/>
                <a:cs typeface="DejaVu Sans"/>
              </a:defRPr>
            </a:lvl1pPr>
            <a:lvl2pPr algn="r">
              <a:buNone/>
              <a:defRPr sz="1050" b="0">
                <a:solidFill>
                  <a:srgbClr val="69728D"/>
                </a:solidFill>
                <a:latin typeface="DejaVu Sans"/>
                <a:ea typeface="DejaVu Sans"/>
                <a:cs typeface="DejaVu Sans"/>
              </a:defRPr>
            </a:lvl2pPr>
            <a:lvl3pPr algn="r">
              <a:buNone/>
              <a:defRPr sz="1050" b="0">
                <a:solidFill>
                  <a:srgbClr val="69728D"/>
                </a:solidFill>
                <a:latin typeface="DejaVu Sans"/>
                <a:ea typeface="DejaVu Sans"/>
                <a:cs typeface="DejaVu Sans"/>
              </a:defRPr>
            </a:lvl3pPr>
            <a:lvl4pPr algn="r">
              <a:buNone/>
              <a:defRPr sz="1050" b="0">
                <a:solidFill>
                  <a:srgbClr val="69728D"/>
                </a:solidFill>
                <a:latin typeface="DejaVu Sans"/>
                <a:ea typeface="DejaVu Sans"/>
                <a:cs typeface="DejaVu Sans"/>
              </a:defRPr>
            </a:lvl4pPr>
            <a:lvl5pPr algn="r">
              <a:buNone/>
              <a:defRPr sz="1050" b="0">
                <a:solidFill>
                  <a:srgbClr val="69728D"/>
                </a:solidFill>
                <a:latin typeface="DejaVu Sans"/>
                <a:ea typeface="DejaVu Sans"/>
                <a:cs typeface="DejaVu Sans"/>
              </a:defRPr>
            </a:lvl5pPr>
            <a:lvl6pPr algn="r">
              <a:buNone/>
              <a:defRPr sz="1050" b="0">
                <a:solidFill>
                  <a:srgbClr val="69728D"/>
                </a:solidFill>
                <a:latin typeface="DejaVu Sans"/>
                <a:ea typeface="DejaVu Sans"/>
                <a:cs typeface="DejaVu Sans"/>
              </a:defRPr>
            </a:lvl6pPr>
            <a:lvl7pPr algn="r">
              <a:buNone/>
              <a:defRPr sz="1050" b="0">
                <a:solidFill>
                  <a:srgbClr val="69728D"/>
                </a:solidFill>
                <a:latin typeface="DejaVu Sans"/>
                <a:ea typeface="DejaVu Sans"/>
                <a:cs typeface="DejaVu Sans"/>
              </a:defRPr>
            </a:lvl7pPr>
            <a:lvl8pPr algn="r">
              <a:buNone/>
              <a:defRPr sz="1050" b="0">
                <a:solidFill>
                  <a:srgbClr val="69728D"/>
                </a:solidFill>
                <a:latin typeface="DejaVu Sans"/>
                <a:ea typeface="DejaVu Sans"/>
                <a:cs typeface="DejaVu Sans"/>
              </a:defRPr>
            </a:lvl8pPr>
            <a:lvl9pPr algn="r">
              <a:buNone/>
              <a:defRPr sz="1050" b="0">
                <a:solidFill>
                  <a:srgbClr val="69728D"/>
                </a:solidFill>
                <a:latin typeface="DejaVu Sans"/>
                <a:ea typeface="DejaVu Sans"/>
                <a:cs typeface="DejaVu Sans"/>
              </a:defRPr>
            </a:lvl9pPr>
          </a:lstStyle>
          <a:p xmlns:a="http://schemas.openxmlformats.org/drawingml/2006/main">
            <a:pPr algn="r">
              <a:lnSpc>
                <a:spcPct val="112000"/>
              </a:lnSpc>
              <a:buNone/>
              <a:defRPr sz="1050" b="0">
                <a:solidFill>
                  <a:srgbClr val="69728D"/>
                </a:solidFill>
                <a:latin typeface="DejaVu Sans"/>
                <a:ea typeface="DejaVu Sans"/>
                <a:cs typeface="DejaVu Sans"/>
              </a:defRPr>
            </a:pPr>
            <a:r>
              <a:rPr sz="1050" b="0">
                <a:solidFill>
                  <a:srgbClr val="69728D"/>
                </a:solidFill>
                <a:latin typeface="DejaVu Sans"/>
                <a:ea typeface="DejaVu Sans"/>
                <a:cs typeface="DejaVu Sans"/>
              </a:rPr>
              <a:t>07</a:t>
            </a:r>
          </a:p>
        </p:txBody>
      </p:sp>
      <p:sp>
        <p:nvSpPr>
          <p:cNvPr id="5" name="source-footnote">
            <a:extLst xmlns:a="http://schemas.openxmlformats.org/drawingml/2006/main">
              <a:ext uri="{FF2B5EF4-FFF2-40B4-BE49-F238E27FC236}">
                <a16:creationId xmlns:a16="http://schemas.microsoft.com/office/drawing/2014/main" id="{3DE0FF8B-531B-496D-BCF6-1E2BA0A8FF8F}"/>
              </a:ext>
            </a:extLst>
          </p:cNvPr>
          <p:cNvSpPr>
            <a:spLocks xmlns:a="http://schemas.openxmlformats.org/drawingml/2006/main" noGrp="1"/>
          </p:cNvSpPr>
          <p:nvPr/>
        </p:nvSpPr>
        <p:spPr>
          <a:xfrm xmlns:a="http://schemas.openxmlformats.org/drawingml/2006/main">
            <a:off x="552450" y="6105525"/>
            <a:ext cx="11096625"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13" b="0">
                <a:solidFill>
                  <a:srgbClr val="69728D"/>
                </a:solidFill>
                <a:latin typeface="DejaVu Sans"/>
                <a:ea typeface="DejaVu Sans"/>
                <a:cs typeface="DejaVu Sans"/>
              </a:defRPr>
            </a:defPPr>
            <a:lvl1pPr algn="l">
              <a:buNone/>
              <a:defRPr sz="1013" b="0">
                <a:solidFill>
                  <a:srgbClr val="69728D"/>
                </a:solidFill>
                <a:latin typeface="DejaVu Sans"/>
                <a:ea typeface="DejaVu Sans"/>
                <a:cs typeface="DejaVu Sans"/>
              </a:defRPr>
            </a:lvl1pPr>
            <a:lvl2pPr algn="l">
              <a:buNone/>
              <a:defRPr sz="1013" b="0">
                <a:solidFill>
                  <a:srgbClr val="69728D"/>
                </a:solidFill>
                <a:latin typeface="DejaVu Sans"/>
                <a:ea typeface="DejaVu Sans"/>
                <a:cs typeface="DejaVu Sans"/>
              </a:defRPr>
            </a:lvl2pPr>
            <a:lvl3pPr algn="l">
              <a:buNone/>
              <a:defRPr sz="1013" b="0">
                <a:solidFill>
                  <a:srgbClr val="69728D"/>
                </a:solidFill>
                <a:latin typeface="DejaVu Sans"/>
                <a:ea typeface="DejaVu Sans"/>
                <a:cs typeface="DejaVu Sans"/>
              </a:defRPr>
            </a:lvl3pPr>
            <a:lvl4pPr algn="l">
              <a:buNone/>
              <a:defRPr sz="1013" b="0">
                <a:solidFill>
                  <a:srgbClr val="69728D"/>
                </a:solidFill>
                <a:latin typeface="DejaVu Sans"/>
                <a:ea typeface="DejaVu Sans"/>
                <a:cs typeface="DejaVu Sans"/>
              </a:defRPr>
            </a:lvl4pPr>
            <a:lvl5pPr algn="l">
              <a:buNone/>
              <a:defRPr sz="1013" b="0">
                <a:solidFill>
                  <a:srgbClr val="69728D"/>
                </a:solidFill>
                <a:latin typeface="DejaVu Sans"/>
                <a:ea typeface="DejaVu Sans"/>
                <a:cs typeface="DejaVu Sans"/>
              </a:defRPr>
            </a:lvl5pPr>
            <a:lvl6pPr algn="l">
              <a:buNone/>
              <a:defRPr sz="1013" b="0">
                <a:solidFill>
                  <a:srgbClr val="69728D"/>
                </a:solidFill>
                <a:latin typeface="DejaVu Sans"/>
                <a:ea typeface="DejaVu Sans"/>
                <a:cs typeface="DejaVu Sans"/>
              </a:defRPr>
            </a:lvl6pPr>
            <a:lvl7pPr algn="l">
              <a:buNone/>
              <a:defRPr sz="1013" b="0">
                <a:solidFill>
                  <a:srgbClr val="69728D"/>
                </a:solidFill>
                <a:latin typeface="DejaVu Sans"/>
                <a:ea typeface="DejaVu Sans"/>
                <a:cs typeface="DejaVu Sans"/>
              </a:defRPr>
            </a:lvl7pPr>
            <a:lvl8pPr algn="l">
              <a:buNone/>
              <a:defRPr sz="1013" b="0">
                <a:solidFill>
                  <a:srgbClr val="69728D"/>
                </a:solidFill>
                <a:latin typeface="DejaVu Sans"/>
                <a:ea typeface="DejaVu Sans"/>
                <a:cs typeface="DejaVu Sans"/>
              </a:defRPr>
            </a:lvl8pPr>
            <a:lvl9pPr algn="l">
              <a:buNone/>
              <a:defRPr sz="1013" b="0">
                <a:solidFill>
                  <a:srgbClr val="69728D"/>
                </a:solidFill>
                <a:latin typeface="DejaVu Sans"/>
                <a:ea typeface="DejaVu Sans"/>
                <a:cs typeface="DejaVu Sans"/>
              </a:defRPr>
            </a:lvl9pPr>
          </a:lstStyle>
          <a:p xmlns:a="http://schemas.openxmlformats.org/drawingml/2006/main">
            <a:pPr algn="l">
              <a:lnSpc>
                <a:spcPct val="112000"/>
              </a:lnSpc>
              <a:buNone/>
              <a:defRPr sz="1013" b="0">
                <a:solidFill>
                  <a:srgbClr val="69728D"/>
                </a:solidFill>
                <a:latin typeface="DejaVu Sans"/>
                <a:ea typeface="DejaVu Sans"/>
                <a:cs typeface="DejaVu Sans"/>
              </a:defRPr>
            </a:pPr>
            <a:r>
              <a:rPr sz="1013" b="0">
                <a:solidFill>
                  <a:srgbClr val="69728D"/>
                </a:solidFill>
                <a:latin typeface="DejaVu Sans"/>
                <a:ea typeface="DejaVu Sans"/>
                <a:cs typeface="DejaVu Sans"/>
              </a:rPr>
              <a:t>Actual guest sample workspace. Displayed financial values are USD demonstration data, not Finux Labs results.</a:t>
            </a:r>
          </a:p>
        </p:txBody>
      </p:sp>
      <p:pic>
        <p:nvPicPr>
          <p:cNvPr id="6" name="">
            <a:extLst xmlns:a="http://schemas.openxmlformats.org/drawingml/2006/main">
              <a:ext uri="{FF2B5EF4-FFF2-40B4-BE49-F238E27FC236}">
                <a16:creationId xmlns:a16="http://schemas.microsoft.com/office/drawing/2014/main" id="{A3254997-B0A2-40D0-B717-583E7241BA8C}"/>
              </a:ext>
            </a:extLst>
          </p:cNvPr>
          <p:cNvPicPr>
            <a:picLocks xmlns:a="http://schemas.openxmlformats.org/drawingml/2006/main" noChangeAspect="1"/>
          </p:cNvPicPr>
          <p:nvPr/>
        </p:nvPicPr>
        <p:blipFill>
          <a:blip xmlns:r="http://schemas.openxmlformats.org/officeDocument/2006/relationships" xmlns:a="http://schemas.openxmlformats.org/drawingml/2006/main" r:embed="Ra617466ea9da44e4"/>
          <a:srcRect xmlns:a="http://schemas.openxmlformats.org/drawingml/2006/main" l="0" t="5000" r="0" b="14000"/>
          <a:stretch xmlns:a="http://schemas.openxmlformats.org/drawingml/2006/main"/>
        </p:blipFill>
        <p:spPr>
          <a:xfrm xmlns:a="http://schemas.openxmlformats.org/drawingml/2006/main">
            <a:off x="552450" y="1895475"/>
            <a:ext cx="7591425" cy="4057650"/>
          </a:xfrm>
          <a:prstGeom xmlns:a="http://schemas.openxmlformats.org/drawingml/2006/main" prst="rect">
            <a:avLst/>
          </a:prstGeom>
        </p:spPr>
      </p:pic>
      <p:sp>
        <p:nvSpPr>
          <p:cNvPr id="7" name="fdi-existing">
            <a:extLst xmlns:a="http://schemas.openxmlformats.org/drawingml/2006/main">
              <a:ext uri="{FF2B5EF4-FFF2-40B4-BE49-F238E27FC236}">
                <a16:creationId xmlns:a16="http://schemas.microsoft.com/office/drawing/2014/main" id="{79C5FC88-D3FB-495B-B853-677F77DEEFD4}"/>
              </a:ext>
            </a:extLst>
          </p:cNvPr>
          <p:cNvSpPr>
            <a:spLocks xmlns:a="http://schemas.openxmlformats.org/drawingml/2006/main" noGrp="1"/>
          </p:cNvSpPr>
          <p:nvPr/>
        </p:nvSpPr>
        <p:spPr>
          <a:xfrm xmlns:a="http://schemas.openxmlformats.org/drawingml/2006/main">
            <a:off x="8572500" y="1943100"/>
            <a:ext cx="3048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1C3D"/>
                </a:solidFill>
                <a:latin typeface="DejaVu Sans"/>
                <a:ea typeface="DejaVu Sans"/>
                <a:cs typeface="DejaVu Sans"/>
              </a:defRPr>
            </a:defPPr>
            <a:lvl1pPr algn="l">
              <a:buNone/>
              <a:defRPr sz="2025" b="1">
                <a:solidFill>
                  <a:srgbClr val="171C3D"/>
                </a:solidFill>
                <a:latin typeface="DejaVu Sans"/>
                <a:ea typeface="DejaVu Sans"/>
                <a:cs typeface="DejaVu Sans"/>
              </a:defRPr>
            </a:lvl1pPr>
            <a:lvl2pPr algn="l">
              <a:buNone/>
              <a:defRPr sz="2025" b="1">
                <a:solidFill>
                  <a:srgbClr val="171C3D"/>
                </a:solidFill>
                <a:latin typeface="DejaVu Sans"/>
                <a:ea typeface="DejaVu Sans"/>
                <a:cs typeface="DejaVu Sans"/>
              </a:defRPr>
            </a:lvl2pPr>
            <a:lvl3pPr algn="l">
              <a:buNone/>
              <a:defRPr sz="2025" b="1">
                <a:solidFill>
                  <a:srgbClr val="171C3D"/>
                </a:solidFill>
                <a:latin typeface="DejaVu Sans"/>
                <a:ea typeface="DejaVu Sans"/>
                <a:cs typeface="DejaVu Sans"/>
              </a:defRPr>
            </a:lvl3pPr>
            <a:lvl4pPr algn="l">
              <a:buNone/>
              <a:defRPr sz="2025" b="1">
                <a:solidFill>
                  <a:srgbClr val="171C3D"/>
                </a:solidFill>
                <a:latin typeface="DejaVu Sans"/>
                <a:ea typeface="DejaVu Sans"/>
                <a:cs typeface="DejaVu Sans"/>
              </a:defRPr>
            </a:lvl4pPr>
            <a:lvl5pPr algn="l">
              <a:buNone/>
              <a:defRPr sz="2025" b="1">
                <a:solidFill>
                  <a:srgbClr val="171C3D"/>
                </a:solidFill>
                <a:latin typeface="DejaVu Sans"/>
                <a:ea typeface="DejaVu Sans"/>
                <a:cs typeface="DejaVu Sans"/>
              </a:defRPr>
            </a:lvl5pPr>
            <a:lvl6pPr algn="l">
              <a:buNone/>
              <a:defRPr sz="2025" b="1">
                <a:solidFill>
                  <a:srgbClr val="171C3D"/>
                </a:solidFill>
                <a:latin typeface="DejaVu Sans"/>
                <a:ea typeface="DejaVu Sans"/>
                <a:cs typeface="DejaVu Sans"/>
              </a:defRPr>
            </a:lvl6pPr>
            <a:lvl7pPr algn="l">
              <a:buNone/>
              <a:defRPr sz="2025" b="1">
                <a:solidFill>
                  <a:srgbClr val="171C3D"/>
                </a:solidFill>
                <a:latin typeface="DejaVu Sans"/>
                <a:ea typeface="DejaVu Sans"/>
                <a:cs typeface="DejaVu Sans"/>
              </a:defRPr>
            </a:lvl7pPr>
            <a:lvl8pPr algn="l">
              <a:buNone/>
              <a:defRPr sz="2025" b="1">
                <a:solidFill>
                  <a:srgbClr val="171C3D"/>
                </a:solidFill>
                <a:latin typeface="DejaVu Sans"/>
                <a:ea typeface="DejaVu Sans"/>
                <a:cs typeface="DejaVu Sans"/>
              </a:defRPr>
            </a:lvl8pPr>
            <a:lvl9pPr algn="l">
              <a:buNone/>
              <a:defRPr sz="2025" b="1">
                <a:solidFill>
                  <a:srgbClr val="171C3D"/>
                </a:solidFill>
                <a:latin typeface="DejaVu Sans"/>
                <a:ea typeface="DejaVu Sans"/>
                <a:cs typeface="DejaVu Sans"/>
              </a:defRPr>
            </a:lvl9pPr>
          </a:lstStyle>
          <a:p xmlns:a="http://schemas.openxmlformats.org/drawingml/2006/main">
            <a:pPr algn="l">
              <a:lnSpc>
                <a:spcPct val="112000"/>
              </a:lnSpc>
              <a:buNone/>
              <a:defRPr sz="2025" b="1">
                <a:solidFill>
                  <a:srgbClr val="171C3D"/>
                </a:solidFill>
                <a:latin typeface="DejaVu Sans"/>
                <a:ea typeface="DejaVu Sans"/>
                <a:cs typeface="DejaVu Sans"/>
              </a:defRPr>
            </a:pPr>
            <a:r>
              <a:rPr sz="2025" b="1">
                <a:solidFill>
                  <a:srgbClr val="171C3D"/>
                </a:solidFill>
                <a:latin typeface="DejaVu Sans"/>
                <a:ea typeface="DejaVu Sans"/>
                <a:cs typeface="DejaVu Sans"/>
              </a:rPr>
              <a:t>Alpha capabilities</a:t>
            </a:r>
          </a:p>
        </p:txBody>
      </p:sp>
      <p:sp>
        <p:nvSpPr>
          <p:cNvPr id="8" name="fdi-features">
            <a:extLst xmlns:a="http://schemas.openxmlformats.org/drawingml/2006/main">
              <a:ext uri="{FF2B5EF4-FFF2-40B4-BE49-F238E27FC236}">
                <a16:creationId xmlns:a16="http://schemas.microsoft.com/office/drawing/2014/main" id="{3D842637-57A9-45F6-B25A-D251410AF2CC}"/>
              </a:ext>
            </a:extLst>
          </p:cNvPr>
          <p:cNvSpPr>
            <a:spLocks xmlns:a="http://schemas.openxmlformats.org/drawingml/2006/main" noGrp="1"/>
          </p:cNvSpPr>
          <p:nvPr/>
        </p:nvSpPr>
        <p:spPr>
          <a:xfrm xmlns:a="http://schemas.openxmlformats.org/drawingml/2006/main">
            <a:off x="8572500" y="2581275"/>
            <a:ext cx="3048000" cy="2038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Financial KPIs and reports</a:t>
            </a:r>
          </a:p>
          <a:p xmlns:a="http://schemas.openxmlformats.org/drawingml/2006/main">
            <a:r>
              <a:t/>
            </a:r>
          </a:p>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Cash forecasts and payables</a:t>
            </a:r>
          </a:p>
          <a:p xmlns:a="http://schemas.openxmlformats.org/drawingml/2006/main">
            <a:r>
              <a:t/>
            </a:r>
          </a:p>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Validated CSV imports</a:t>
            </a:r>
          </a:p>
        </p:txBody>
      </p:sp>
      <p:sp>
        <p:nvSpPr>
          <p:cNvPr id="9" name="fdi-roadmap">
            <a:extLst xmlns:a="http://schemas.openxmlformats.org/drawingml/2006/main">
              <a:ext uri="{FF2B5EF4-FFF2-40B4-BE49-F238E27FC236}">
                <a16:creationId xmlns:a16="http://schemas.microsoft.com/office/drawing/2014/main" id="{826F2CC8-DBBC-44BF-8B43-43E73254C205}"/>
              </a:ext>
            </a:extLst>
          </p:cNvPr>
          <p:cNvSpPr>
            <a:spLocks xmlns:a="http://schemas.openxmlformats.org/drawingml/2006/main" noGrp="1"/>
          </p:cNvSpPr>
          <p:nvPr/>
        </p:nvSpPr>
        <p:spPr>
          <a:xfrm xmlns:a="http://schemas.openxmlformats.org/drawingml/2006/main">
            <a:off x="8572500" y="4524375"/>
            <a:ext cx="304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75" b="1">
                <a:solidFill>
                  <a:srgbClr val="6847F5"/>
                </a:solidFill>
                <a:latin typeface="DejaVu Sans"/>
                <a:ea typeface="DejaVu Sans"/>
                <a:cs typeface="DejaVu Sans"/>
              </a:defRPr>
            </a:defPPr>
            <a:lvl1pPr algn="l">
              <a:buNone/>
              <a:defRPr sz="1575" b="1">
                <a:solidFill>
                  <a:srgbClr val="6847F5"/>
                </a:solidFill>
                <a:latin typeface="DejaVu Sans"/>
                <a:ea typeface="DejaVu Sans"/>
                <a:cs typeface="DejaVu Sans"/>
              </a:defRPr>
            </a:lvl1pPr>
            <a:lvl2pPr algn="l">
              <a:buNone/>
              <a:defRPr sz="1575" b="1">
                <a:solidFill>
                  <a:srgbClr val="6847F5"/>
                </a:solidFill>
                <a:latin typeface="DejaVu Sans"/>
                <a:ea typeface="DejaVu Sans"/>
                <a:cs typeface="DejaVu Sans"/>
              </a:defRPr>
            </a:lvl2pPr>
            <a:lvl3pPr algn="l">
              <a:buNone/>
              <a:defRPr sz="1575" b="1">
                <a:solidFill>
                  <a:srgbClr val="6847F5"/>
                </a:solidFill>
                <a:latin typeface="DejaVu Sans"/>
                <a:ea typeface="DejaVu Sans"/>
                <a:cs typeface="DejaVu Sans"/>
              </a:defRPr>
            </a:lvl3pPr>
            <a:lvl4pPr algn="l">
              <a:buNone/>
              <a:defRPr sz="1575" b="1">
                <a:solidFill>
                  <a:srgbClr val="6847F5"/>
                </a:solidFill>
                <a:latin typeface="DejaVu Sans"/>
                <a:ea typeface="DejaVu Sans"/>
                <a:cs typeface="DejaVu Sans"/>
              </a:defRPr>
            </a:lvl4pPr>
            <a:lvl5pPr algn="l">
              <a:buNone/>
              <a:defRPr sz="1575" b="1">
                <a:solidFill>
                  <a:srgbClr val="6847F5"/>
                </a:solidFill>
                <a:latin typeface="DejaVu Sans"/>
                <a:ea typeface="DejaVu Sans"/>
                <a:cs typeface="DejaVu Sans"/>
              </a:defRPr>
            </a:lvl5pPr>
            <a:lvl6pPr algn="l">
              <a:buNone/>
              <a:defRPr sz="1575" b="1">
                <a:solidFill>
                  <a:srgbClr val="6847F5"/>
                </a:solidFill>
                <a:latin typeface="DejaVu Sans"/>
                <a:ea typeface="DejaVu Sans"/>
                <a:cs typeface="DejaVu Sans"/>
              </a:defRPr>
            </a:lvl6pPr>
            <a:lvl7pPr algn="l">
              <a:buNone/>
              <a:defRPr sz="1575" b="1">
                <a:solidFill>
                  <a:srgbClr val="6847F5"/>
                </a:solidFill>
                <a:latin typeface="DejaVu Sans"/>
                <a:ea typeface="DejaVu Sans"/>
                <a:cs typeface="DejaVu Sans"/>
              </a:defRPr>
            </a:lvl7pPr>
            <a:lvl8pPr algn="l">
              <a:buNone/>
              <a:defRPr sz="1575" b="1">
                <a:solidFill>
                  <a:srgbClr val="6847F5"/>
                </a:solidFill>
                <a:latin typeface="DejaVu Sans"/>
                <a:ea typeface="DejaVu Sans"/>
                <a:cs typeface="DejaVu Sans"/>
              </a:defRPr>
            </a:lvl8pPr>
            <a:lvl9pPr algn="l">
              <a:buNone/>
              <a:defRPr sz="1575" b="1">
                <a:solidFill>
                  <a:srgbClr val="6847F5"/>
                </a:solidFill>
                <a:latin typeface="DejaVu Sans"/>
                <a:ea typeface="DejaVu Sans"/>
                <a:cs typeface="DejaVu Sans"/>
              </a:defRPr>
            </a:lvl9pPr>
          </a:lstStyle>
          <a:p xmlns:a="http://schemas.openxmlformats.org/drawingml/2006/main">
            <a:pPr algn="l">
              <a:lnSpc>
                <a:spcPct val="112000"/>
              </a:lnSpc>
              <a:buNone/>
              <a:defRPr sz="1575" b="1">
                <a:solidFill>
                  <a:srgbClr val="6847F5"/>
                </a:solidFill>
                <a:latin typeface="DejaVu Sans"/>
                <a:ea typeface="DejaVu Sans"/>
                <a:cs typeface="DejaVu Sans"/>
              </a:defRPr>
            </a:pPr>
            <a:r>
              <a:rPr sz="1575" b="1">
                <a:solidFill>
                  <a:srgbClr val="6847F5"/>
                </a:solidFill>
                <a:latin typeface="DejaVu Sans"/>
                <a:ea typeface="DejaVu Sans"/>
                <a:cs typeface="DejaVu Sans"/>
              </a:rPr>
              <a:t>Planned connection:</a:t>
            </a:r>
          </a:p>
          <a:p xmlns:a="http://schemas.openxmlformats.org/drawingml/2006/main">
            <a:pPr algn="l">
              <a:lnSpc>
                <a:spcPct val="112000"/>
              </a:lnSpc>
              <a:buNone/>
              <a:defRPr sz="1575" b="1">
                <a:solidFill>
                  <a:srgbClr val="6847F5"/>
                </a:solidFill>
                <a:latin typeface="DejaVu Sans"/>
                <a:ea typeface="DejaVu Sans"/>
                <a:cs typeface="DejaVu Sans"/>
              </a:defRPr>
            </a:pPr>
            <a:r>
              <a:rPr sz="1575" b="1">
                <a:solidFill>
                  <a:srgbClr val="6847F5"/>
                </a:solidFill>
                <a:latin typeface="DejaVu Sans"/>
                <a:ea typeface="DejaVu Sans"/>
                <a:cs typeface="DejaVu Sans"/>
              </a:rPr>
              <a:t>sourcing scenarios in</a:t>
            </a:r>
          </a:p>
          <a:p xmlns:a="http://schemas.openxmlformats.org/drawingml/2006/main">
            <a:pPr algn="l">
              <a:lnSpc>
                <a:spcPct val="112000"/>
              </a:lnSpc>
              <a:buNone/>
              <a:defRPr sz="1575" b="1">
                <a:solidFill>
                  <a:srgbClr val="6847F5"/>
                </a:solidFill>
                <a:latin typeface="DejaVu Sans"/>
                <a:ea typeface="DejaVu Sans"/>
                <a:cs typeface="DejaVu Sans"/>
              </a:defRPr>
            </a:pPr>
            <a:r>
              <a:rPr sz="1575" b="1">
                <a:solidFill>
                  <a:srgbClr val="6847F5"/>
                </a:solidFill>
                <a:latin typeface="DejaVu Sans"/>
                <a:ea typeface="DejaVu Sans"/>
                <a:cs typeface="DejaVu Sans"/>
              </a:rPr>
              <a:t>cash planning.</a:t>
            </a:r>
          </a:p>
        </p:txBody>
      </p:sp>
      <p:sp>
        <p:nvSpPr>
          <p:cNvPr id="10" name="fdi-link">
            <a:extLst xmlns:a="http://schemas.openxmlformats.org/drawingml/2006/main">
              <a:ext uri="{FF2B5EF4-FFF2-40B4-BE49-F238E27FC236}">
                <a16:creationId xmlns:a16="http://schemas.microsoft.com/office/drawing/2014/main" id="{209C4A98-E028-493D-910D-C340F517A2B3}"/>
              </a:ext>
            </a:extLst>
          </p:cNvPr>
          <p:cNvSpPr>
            <a:spLocks xmlns:a="http://schemas.openxmlformats.org/drawingml/2006/main" noGrp="1"/>
          </p:cNvSpPr>
          <p:nvPr/>
        </p:nvSpPr>
        <p:spPr>
          <a:xfrm xmlns:a="http://schemas.openxmlformats.org/drawingml/2006/main">
            <a:off x="8572500" y="5619750"/>
            <a:ext cx="304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6847F5"/>
                </a:solidFill>
                <a:latin typeface="DejaVu Sans"/>
                <a:ea typeface="DejaVu Sans"/>
                <a:cs typeface="DejaVu Sans"/>
              </a:defRPr>
            </a:defPPr>
            <a:lvl1pPr algn="l">
              <a:buNone/>
              <a:defRPr sz="1275" b="1">
                <a:solidFill>
                  <a:srgbClr val="6847F5"/>
                </a:solidFill>
                <a:latin typeface="DejaVu Sans"/>
                <a:ea typeface="DejaVu Sans"/>
                <a:cs typeface="DejaVu Sans"/>
              </a:defRPr>
            </a:lvl1pPr>
            <a:lvl2pPr algn="l">
              <a:buNone/>
              <a:defRPr sz="1275" b="1">
                <a:solidFill>
                  <a:srgbClr val="6847F5"/>
                </a:solidFill>
                <a:latin typeface="DejaVu Sans"/>
                <a:ea typeface="DejaVu Sans"/>
                <a:cs typeface="DejaVu Sans"/>
              </a:defRPr>
            </a:lvl2pPr>
            <a:lvl3pPr algn="l">
              <a:buNone/>
              <a:defRPr sz="1275" b="1">
                <a:solidFill>
                  <a:srgbClr val="6847F5"/>
                </a:solidFill>
                <a:latin typeface="DejaVu Sans"/>
                <a:ea typeface="DejaVu Sans"/>
                <a:cs typeface="DejaVu Sans"/>
              </a:defRPr>
            </a:lvl3pPr>
            <a:lvl4pPr algn="l">
              <a:buNone/>
              <a:defRPr sz="1275" b="1">
                <a:solidFill>
                  <a:srgbClr val="6847F5"/>
                </a:solidFill>
                <a:latin typeface="DejaVu Sans"/>
                <a:ea typeface="DejaVu Sans"/>
                <a:cs typeface="DejaVu Sans"/>
              </a:defRPr>
            </a:lvl4pPr>
            <a:lvl5pPr algn="l">
              <a:buNone/>
              <a:defRPr sz="1275" b="1">
                <a:solidFill>
                  <a:srgbClr val="6847F5"/>
                </a:solidFill>
                <a:latin typeface="DejaVu Sans"/>
                <a:ea typeface="DejaVu Sans"/>
                <a:cs typeface="DejaVu Sans"/>
              </a:defRPr>
            </a:lvl5pPr>
            <a:lvl6pPr algn="l">
              <a:buNone/>
              <a:defRPr sz="1275" b="1">
                <a:solidFill>
                  <a:srgbClr val="6847F5"/>
                </a:solidFill>
                <a:latin typeface="DejaVu Sans"/>
                <a:ea typeface="DejaVu Sans"/>
                <a:cs typeface="DejaVu Sans"/>
              </a:defRPr>
            </a:lvl6pPr>
            <a:lvl7pPr algn="l">
              <a:buNone/>
              <a:defRPr sz="1275" b="1">
                <a:solidFill>
                  <a:srgbClr val="6847F5"/>
                </a:solidFill>
                <a:latin typeface="DejaVu Sans"/>
                <a:ea typeface="DejaVu Sans"/>
                <a:cs typeface="DejaVu Sans"/>
              </a:defRPr>
            </a:lvl7pPr>
            <a:lvl8pPr algn="l">
              <a:buNone/>
              <a:defRPr sz="1275" b="1">
                <a:solidFill>
                  <a:srgbClr val="6847F5"/>
                </a:solidFill>
                <a:latin typeface="DejaVu Sans"/>
                <a:ea typeface="DejaVu Sans"/>
                <a:cs typeface="DejaVu Sans"/>
              </a:defRPr>
            </a:lvl8pPr>
            <a:lvl9pPr algn="l">
              <a:buNone/>
              <a:defRPr sz="1275" b="1">
                <a:solidFill>
                  <a:srgbClr val="6847F5"/>
                </a:solidFill>
                <a:latin typeface="DejaVu Sans"/>
                <a:ea typeface="DejaVu Sans"/>
                <a:cs typeface="DejaVu Sans"/>
              </a:defRPr>
            </a:lvl9pPr>
          </a:lstStyle>
          <a:p xmlns:a="http://schemas.openxmlformats.org/drawingml/2006/main">
            <a:pPr algn="l">
              <a:lnSpc>
                <a:spcPct val="112000"/>
              </a:lnSpc>
              <a:buNone/>
              <a:defRPr sz="1275" b="1">
                <a:solidFill>
                  <a:srgbClr val="6847F5"/>
                </a:solidFill>
                <a:latin typeface="DejaVu Sans"/>
                <a:ea typeface="DejaVu Sans"/>
                <a:cs typeface="DejaVu Sans"/>
              </a:defRPr>
            </a:pPr>
            <a:r>
              <a:rPr sz="1275" b="1">
                <a:solidFill>
                  <a:srgbClr val="6847F5"/>
                </a:solidFill>
                <a:latin typeface="DejaVu Sans"/>
                <a:ea typeface="DejaVu Sans"/>
                <a:cs typeface="DejaVu Sans"/>
                <a:hlinkClick xmlns:r="http://schemas.openxmlformats.org/officeDocument/2006/relationships" r:id="R04276489fc534a2d"/>
              </a:rPr>
              <a:t>fdi-alpha.connextium.xyz</a:t>
            </a:r>
          </a:p>
        </p:txBody>
      </p:sp>
    </p:spTree>
    <p:extLst>
      <p:ext uri="{BB962C8B-B14F-4D97-AF65-F5344CB8AC3E}">
        <p14:creationId xmlns:p14="http://schemas.microsoft.com/office/powerpoint/2010/main" val="1805756313"/>
      </p:ext>
    </p:extLst>
  </p:cSld>
</p:sld>
</file>

<file path=ppt/slides/slide8.xml><?xml version="1.0" encoding="utf-8"?>
<p:sld xmlns:p="http://schemas.openxmlformats.org/presentationml/2006/main">
  <p:cSld>
    <p:bg>
      <p:bgPr>
        <a:solidFill xmlns:a="http://schemas.openxmlformats.org/drawingml/2006/main">
          <a:srgbClr val="10142B"/>
        </a:solidFill>
      </p:bgPr>
    </p:bg>
    <p:spTree>
      <p:nvGrpSpPr>
        <p:cNvPr id="1" name=""/>
        <p:cNvGrpSpPr/>
        <p:nvPr/>
      </p:nvGrpSpPr>
      <p:grpSpPr>
        <a:xfrm xmlns:a="http://schemas.openxmlformats.org/drawingml/2006/main"/>
      </p:grpSpPr>
      <p:cxnSp>
        <p:nvCxnSpPr>
          <p:cNvPr id="26" name="">
            <a:extLst xmlns:a="http://schemas.openxmlformats.org/drawingml/2006/main">
              <a:ext uri="{FF2B5EF4-FFF2-40B4-BE49-F238E27FC236}">
                <a16:creationId xmlns:a16="http://schemas.microsoft.com/office/drawing/2014/main" id="{C4437712-9C3F-42DB-B02C-29BD4FF20F83}"/>
              </a:ext>
            </a:extLst>
          </p:cNvPr>
          <p:cNvCxnSpPr>
            <a:stCxn xmlns:a="http://schemas.openxmlformats.org/drawingml/2006/main" id="20" idx="2"/>
            <a:endCxn xmlns:a="http://schemas.openxmlformats.org/drawingml/2006/main" id="25" idx="0"/>
          </p:cNvCxnSpPr>
          <p:nvPr/>
        </p:nvCxnSpPr>
        <p:spPr>
          <a:xfrm xmlns:a="http://schemas.openxmlformats.org/drawingml/2006/main">
            <a:off x="6096000" y="4981575"/>
            <a:ext cx="0" cy="333375"/>
          </a:xfrm>
          <a:prstGeom xmlns:a="http://schemas.openxmlformats.org/drawingml/2006/main" prst="straightConnector1">
            <a:avLst/>
          </a:prstGeom>
          <a:ln xmlns:a="http://schemas.openxmlformats.org/drawingml/2006/main" w="19050">
            <a:solidFill>
              <a:srgbClr val="52E0C4"/>
            </a:solidFill>
            <a:prstDash val="solid"/>
            <a:tailEnd type="arrow" w="med" len="med"/>
          </a:ln>
        </p:spPr>
      </p:cxnSp>
      <p:cxnSp>
        <p:nvCxnSpPr>
          <p:cNvPr id="24" name="">
            <a:extLst xmlns:a="http://schemas.openxmlformats.org/drawingml/2006/main">
              <a:ext uri="{FF2B5EF4-FFF2-40B4-BE49-F238E27FC236}">
                <a16:creationId xmlns:a16="http://schemas.microsoft.com/office/drawing/2014/main" id="{F154325B-78DE-4FE1-8B03-5346D40DC162}"/>
              </a:ext>
            </a:extLst>
          </p:cNvPr>
          <p:cNvCxnSpPr>
            <a:stCxn xmlns:a="http://schemas.openxmlformats.org/drawingml/2006/main" id="14" idx="2"/>
            <a:endCxn xmlns:a="http://schemas.openxmlformats.org/drawingml/2006/main" id="20" idx="0"/>
          </p:cNvCxnSpPr>
          <p:nvPr/>
        </p:nvCxnSpPr>
        <p:spPr>
          <a:xfrm xmlns:a="http://schemas.openxmlformats.org/drawingml/2006/main" flipH="1">
            <a:off x="6096000" y="3267075"/>
            <a:ext cx="3629025" cy="666750"/>
          </a:xfrm>
          <a:prstGeom xmlns:a="http://schemas.openxmlformats.org/drawingml/2006/main" prst="bentConnector4">
            <a:avLst>
              <a:gd name="adj1" fmla="val 0"/>
              <a:gd name="adj2" fmla="val 50000"/>
            </a:avLst>
          </a:prstGeom>
          <a:ln xmlns:a="http://schemas.openxmlformats.org/drawingml/2006/main" w="19050">
            <a:solidFill>
              <a:srgbClr val="52E0C4"/>
            </a:solidFill>
            <a:prstDash val="solid"/>
            <a:tailEnd type="arrow" w="med" len="med"/>
          </a:ln>
        </p:spPr>
      </p:cxnSp>
      <p:cxnSp>
        <p:nvCxnSpPr>
          <p:cNvPr id="23" name="">
            <a:extLst xmlns:a="http://schemas.openxmlformats.org/drawingml/2006/main">
              <a:ext uri="{FF2B5EF4-FFF2-40B4-BE49-F238E27FC236}">
                <a16:creationId xmlns:a16="http://schemas.microsoft.com/office/drawing/2014/main" id="{BC37B280-CDAD-4485-ADF7-F067FC92AC09}"/>
              </a:ext>
            </a:extLst>
          </p:cNvPr>
          <p:cNvCxnSpPr>
            <a:stCxn xmlns:a="http://schemas.openxmlformats.org/drawingml/2006/main" id="11" idx="2"/>
            <a:endCxn xmlns:a="http://schemas.openxmlformats.org/drawingml/2006/main" id="20" idx="0"/>
          </p:cNvCxnSpPr>
          <p:nvPr/>
        </p:nvCxnSpPr>
        <p:spPr>
          <a:xfrm xmlns:a="http://schemas.openxmlformats.org/drawingml/2006/main">
            <a:off x="2466975" y="3267075"/>
            <a:ext cx="3629025" cy="666750"/>
          </a:xfrm>
          <a:prstGeom xmlns:a="http://schemas.openxmlformats.org/drawingml/2006/main" prst="bentConnector4">
            <a:avLst>
              <a:gd name="adj1" fmla="val 0"/>
              <a:gd name="adj2" fmla="val 50000"/>
            </a:avLst>
          </a:prstGeom>
          <a:ln xmlns:a="http://schemas.openxmlformats.org/drawingml/2006/main" w="19050">
            <a:solidFill>
              <a:srgbClr val="52E0C4"/>
            </a:solidFill>
            <a:prstDash val="solid"/>
            <a:tailEnd type="arrow" w="med" len="med"/>
          </a:ln>
        </p:spPr>
      </p:cxnSp>
      <p:cxnSp>
        <p:nvCxnSpPr>
          <p:cNvPr id="17" name="">
            <a:extLst xmlns:a="http://schemas.openxmlformats.org/drawingml/2006/main">
              <a:ext uri="{FF2B5EF4-FFF2-40B4-BE49-F238E27FC236}">
                <a16:creationId xmlns:a16="http://schemas.microsoft.com/office/drawing/2014/main" id="{D3D60149-19EC-4856-A128-39395078E0EE}"/>
              </a:ext>
            </a:extLst>
          </p:cNvPr>
          <p:cNvCxnSpPr>
            <a:stCxn xmlns:a="http://schemas.openxmlformats.org/drawingml/2006/main" id="11" idx="3"/>
            <a:endCxn xmlns:a="http://schemas.openxmlformats.org/drawingml/2006/main" id="14" idx="1"/>
          </p:cNvCxnSpPr>
          <p:nvPr/>
        </p:nvCxnSpPr>
        <p:spPr>
          <a:xfrm xmlns:a="http://schemas.openxmlformats.org/drawingml/2006/main">
            <a:off x="4381500" y="2638425"/>
            <a:ext cx="3429000" cy="0"/>
          </a:xfrm>
          <a:prstGeom xmlns:a="http://schemas.openxmlformats.org/drawingml/2006/main" prst="straightConnector1">
            <a:avLst/>
          </a:prstGeom>
          <a:ln xmlns:a="http://schemas.openxmlformats.org/drawingml/2006/main" w="23813">
            <a:solidFill>
              <a:srgbClr val="B9A8FF"/>
            </a:solidFill>
            <a:prstDash val="solid"/>
            <a:headEnd type="arrow" w="med" len="med"/>
            <a:tailEnd type="arrow" w="med" len="med"/>
          </a:ln>
        </p:spPr>
      </p:cxnSp>
      <p:sp>
        <p:nvSpPr>
          <p:cNvPr id="10" name="slide-title">
            <a:extLst xmlns:a="http://schemas.openxmlformats.org/drawingml/2006/main">
              <a:ext uri="{FF2B5EF4-FFF2-40B4-BE49-F238E27FC236}">
                <a16:creationId xmlns:a16="http://schemas.microsoft.com/office/drawing/2014/main" id="{4B52D703-5B9C-47EE-AE6D-33C6424F7261}"/>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F6F7FF"/>
                </a:solidFill>
                <a:latin typeface="DejaVu Sans"/>
                <a:ea typeface="DejaVu Sans"/>
                <a:cs typeface="DejaVu Sans"/>
              </a:defRPr>
            </a:defPPr>
            <a:lvl1pPr algn="l">
              <a:buNone/>
              <a:defRPr sz="3225" b="1">
                <a:solidFill>
                  <a:srgbClr val="F6F7FF"/>
                </a:solidFill>
                <a:latin typeface="DejaVu Sans"/>
                <a:ea typeface="DejaVu Sans"/>
                <a:cs typeface="DejaVu Sans"/>
              </a:defRPr>
            </a:lvl1pPr>
            <a:lvl2pPr algn="l">
              <a:buNone/>
              <a:defRPr sz="3225" b="1">
                <a:solidFill>
                  <a:srgbClr val="F6F7FF"/>
                </a:solidFill>
                <a:latin typeface="DejaVu Sans"/>
                <a:ea typeface="DejaVu Sans"/>
                <a:cs typeface="DejaVu Sans"/>
              </a:defRPr>
            </a:lvl2pPr>
            <a:lvl3pPr algn="l">
              <a:buNone/>
              <a:defRPr sz="3225" b="1">
                <a:solidFill>
                  <a:srgbClr val="F6F7FF"/>
                </a:solidFill>
                <a:latin typeface="DejaVu Sans"/>
                <a:ea typeface="DejaVu Sans"/>
                <a:cs typeface="DejaVu Sans"/>
              </a:defRPr>
            </a:lvl3pPr>
            <a:lvl4pPr algn="l">
              <a:buNone/>
              <a:defRPr sz="3225" b="1">
                <a:solidFill>
                  <a:srgbClr val="F6F7FF"/>
                </a:solidFill>
                <a:latin typeface="DejaVu Sans"/>
                <a:ea typeface="DejaVu Sans"/>
                <a:cs typeface="DejaVu Sans"/>
              </a:defRPr>
            </a:lvl4pPr>
            <a:lvl5pPr algn="l">
              <a:buNone/>
              <a:defRPr sz="3225" b="1">
                <a:solidFill>
                  <a:srgbClr val="F6F7FF"/>
                </a:solidFill>
                <a:latin typeface="DejaVu Sans"/>
                <a:ea typeface="DejaVu Sans"/>
                <a:cs typeface="DejaVu Sans"/>
              </a:defRPr>
            </a:lvl5pPr>
            <a:lvl6pPr algn="l">
              <a:buNone/>
              <a:defRPr sz="3225" b="1">
                <a:solidFill>
                  <a:srgbClr val="F6F7FF"/>
                </a:solidFill>
                <a:latin typeface="DejaVu Sans"/>
                <a:ea typeface="DejaVu Sans"/>
                <a:cs typeface="DejaVu Sans"/>
              </a:defRPr>
            </a:lvl6pPr>
            <a:lvl7pPr algn="l">
              <a:buNone/>
              <a:defRPr sz="3225" b="1">
                <a:solidFill>
                  <a:srgbClr val="F6F7FF"/>
                </a:solidFill>
                <a:latin typeface="DejaVu Sans"/>
                <a:ea typeface="DejaVu Sans"/>
                <a:cs typeface="DejaVu Sans"/>
              </a:defRPr>
            </a:lvl7pPr>
            <a:lvl8pPr algn="l">
              <a:buNone/>
              <a:defRPr sz="3225" b="1">
                <a:solidFill>
                  <a:srgbClr val="F6F7FF"/>
                </a:solidFill>
                <a:latin typeface="DejaVu Sans"/>
                <a:ea typeface="DejaVu Sans"/>
                <a:cs typeface="DejaVu Sans"/>
              </a:defRPr>
            </a:lvl8pPr>
            <a:lvl9pPr algn="l">
              <a:buNone/>
              <a:defRPr sz="3225" b="1">
                <a:solidFill>
                  <a:srgbClr val="F6F7FF"/>
                </a:solidFill>
                <a:latin typeface="DejaVu Sans"/>
                <a:ea typeface="DejaVu Sans"/>
                <a:cs typeface="DejaVu Sans"/>
              </a:defRPr>
            </a:lvl9pPr>
          </a:lstStyle>
          <a:p xmlns:a="http://schemas.openxmlformats.org/drawingml/2006/main">
            <a:pPr algn="l">
              <a:lnSpc>
                <a:spcPct val="112000"/>
              </a:lnSpc>
              <a:buNone/>
              <a:defRPr sz="3225" b="1">
                <a:solidFill>
                  <a:srgbClr val="F6F7FF"/>
                </a:solidFill>
                <a:latin typeface="DejaVu Sans"/>
                <a:ea typeface="DejaVu Sans"/>
                <a:cs typeface="DejaVu Sans"/>
              </a:defRPr>
            </a:pPr>
            <a:r>
              <a:rPr sz="3225" b="1">
                <a:solidFill>
                  <a:srgbClr val="F6F7FF"/>
                </a:solidFill>
                <a:latin typeface="DejaVu Sans"/>
                <a:ea typeface="DejaVu Sans"/>
                <a:cs typeface="DejaVu Sans"/>
              </a:rPr>
              <a:t>Buyer and supplier agents negotiate first</a:t>
            </a:r>
          </a:p>
        </p:txBody>
      </p:sp>
      <p:sp>
        <p:nvSpPr>
          <p:cNvPr id="2" name="slide-subtitle">
            <a:extLst xmlns:a="http://schemas.openxmlformats.org/drawingml/2006/main">
              <a:ext uri="{FF2B5EF4-FFF2-40B4-BE49-F238E27FC236}">
                <a16:creationId xmlns:a16="http://schemas.microsoft.com/office/drawing/2014/main" id="{EBC34BD0-E731-40D1-98D7-728B4A0221E8}"/>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CBD2EB"/>
                </a:solidFill>
                <a:latin typeface="DejaVu Sans"/>
                <a:ea typeface="DejaVu Sans"/>
                <a:cs typeface="DejaVu Sans"/>
              </a:defRPr>
            </a:defPPr>
            <a:lvl1pPr algn="l">
              <a:buNone/>
              <a:defRPr sz="1725" b="0">
                <a:solidFill>
                  <a:srgbClr val="CBD2EB"/>
                </a:solidFill>
                <a:latin typeface="DejaVu Sans"/>
                <a:ea typeface="DejaVu Sans"/>
                <a:cs typeface="DejaVu Sans"/>
              </a:defRPr>
            </a:lvl1pPr>
            <a:lvl2pPr algn="l">
              <a:buNone/>
              <a:defRPr sz="1725" b="0">
                <a:solidFill>
                  <a:srgbClr val="CBD2EB"/>
                </a:solidFill>
                <a:latin typeface="DejaVu Sans"/>
                <a:ea typeface="DejaVu Sans"/>
                <a:cs typeface="DejaVu Sans"/>
              </a:defRPr>
            </a:lvl2pPr>
            <a:lvl3pPr algn="l">
              <a:buNone/>
              <a:defRPr sz="1725" b="0">
                <a:solidFill>
                  <a:srgbClr val="CBD2EB"/>
                </a:solidFill>
                <a:latin typeface="DejaVu Sans"/>
                <a:ea typeface="DejaVu Sans"/>
                <a:cs typeface="DejaVu Sans"/>
              </a:defRPr>
            </a:lvl3pPr>
            <a:lvl4pPr algn="l">
              <a:buNone/>
              <a:defRPr sz="1725" b="0">
                <a:solidFill>
                  <a:srgbClr val="CBD2EB"/>
                </a:solidFill>
                <a:latin typeface="DejaVu Sans"/>
                <a:ea typeface="DejaVu Sans"/>
                <a:cs typeface="DejaVu Sans"/>
              </a:defRPr>
            </a:lvl4pPr>
            <a:lvl5pPr algn="l">
              <a:buNone/>
              <a:defRPr sz="1725" b="0">
                <a:solidFill>
                  <a:srgbClr val="CBD2EB"/>
                </a:solidFill>
                <a:latin typeface="DejaVu Sans"/>
                <a:ea typeface="DejaVu Sans"/>
                <a:cs typeface="DejaVu Sans"/>
              </a:defRPr>
            </a:lvl5pPr>
            <a:lvl6pPr algn="l">
              <a:buNone/>
              <a:defRPr sz="1725" b="0">
                <a:solidFill>
                  <a:srgbClr val="CBD2EB"/>
                </a:solidFill>
                <a:latin typeface="DejaVu Sans"/>
                <a:ea typeface="DejaVu Sans"/>
                <a:cs typeface="DejaVu Sans"/>
              </a:defRPr>
            </a:lvl6pPr>
            <a:lvl7pPr algn="l">
              <a:buNone/>
              <a:defRPr sz="1725" b="0">
                <a:solidFill>
                  <a:srgbClr val="CBD2EB"/>
                </a:solidFill>
                <a:latin typeface="DejaVu Sans"/>
                <a:ea typeface="DejaVu Sans"/>
                <a:cs typeface="DejaVu Sans"/>
              </a:defRPr>
            </a:lvl7pPr>
            <a:lvl8pPr algn="l">
              <a:buNone/>
              <a:defRPr sz="1725" b="0">
                <a:solidFill>
                  <a:srgbClr val="CBD2EB"/>
                </a:solidFill>
                <a:latin typeface="DejaVu Sans"/>
                <a:ea typeface="DejaVu Sans"/>
                <a:cs typeface="DejaVu Sans"/>
              </a:defRPr>
            </a:lvl8pPr>
            <a:lvl9pPr algn="l">
              <a:buNone/>
              <a:defRPr sz="1725" b="0">
                <a:solidFill>
                  <a:srgbClr val="CBD2EB"/>
                </a:solidFill>
                <a:latin typeface="DejaVu Sans"/>
                <a:ea typeface="DejaVu Sans"/>
                <a:cs typeface="DejaVu Sans"/>
              </a:defRPr>
            </a:lvl9pPr>
          </a:lstStyle>
          <a:p xmlns:a="http://schemas.openxmlformats.org/drawingml/2006/main">
            <a:pPr algn="l">
              <a:lnSpc>
                <a:spcPct val="112000"/>
              </a:lnSpc>
              <a:buNone/>
              <a:defRPr sz="1725" b="0">
                <a:solidFill>
                  <a:srgbClr val="CBD2EB"/>
                </a:solidFill>
                <a:latin typeface="DejaVu Sans"/>
                <a:ea typeface="DejaVu Sans"/>
                <a:cs typeface="DejaVu Sans"/>
              </a:defRPr>
            </a:pPr>
            <a:r>
              <a:rPr sz="1725" b="0">
                <a:solidFill>
                  <a:srgbClr val="CBD2EB"/>
                </a:solidFill>
                <a:latin typeface="DejaVu Sans"/>
                <a:ea typeface="DejaVu Sans"/>
                <a:cs typeface="DejaVu Sans"/>
              </a:rPr>
              <a:t>Proposed capability: preliminary pricing agreement with a human decision at the end</a:t>
            </a:r>
          </a:p>
        </p:txBody>
      </p:sp>
      <p:sp>
        <p:nvSpPr>
          <p:cNvPr id="3" name="brand">
            <a:extLst xmlns:a="http://schemas.openxmlformats.org/drawingml/2006/main">
              <a:ext uri="{FF2B5EF4-FFF2-40B4-BE49-F238E27FC236}">
                <a16:creationId xmlns:a16="http://schemas.microsoft.com/office/drawing/2014/main" id="{AB885539-0BDB-4B27-9F23-30EC81DEA557}"/>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9DA8CA"/>
                </a:solidFill>
                <a:latin typeface="DejaVu Sans"/>
                <a:ea typeface="DejaVu Sans"/>
                <a:cs typeface="DejaVu Sans"/>
              </a:defRPr>
            </a:defPPr>
            <a:lvl1pPr algn="l">
              <a:buNone/>
              <a:defRPr sz="1050" b="1">
                <a:solidFill>
                  <a:srgbClr val="9DA8CA"/>
                </a:solidFill>
                <a:latin typeface="DejaVu Sans"/>
                <a:ea typeface="DejaVu Sans"/>
                <a:cs typeface="DejaVu Sans"/>
              </a:defRPr>
            </a:lvl1pPr>
            <a:lvl2pPr algn="l">
              <a:buNone/>
              <a:defRPr sz="1050" b="1">
                <a:solidFill>
                  <a:srgbClr val="9DA8CA"/>
                </a:solidFill>
                <a:latin typeface="DejaVu Sans"/>
                <a:ea typeface="DejaVu Sans"/>
                <a:cs typeface="DejaVu Sans"/>
              </a:defRPr>
            </a:lvl2pPr>
            <a:lvl3pPr algn="l">
              <a:buNone/>
              <a:defRPr sz="1050" b="1">
                <a:solidFill>
                  <a:srgbClr val="9DA8CA"/>
                </a:solidFill>
                <a:latin typeface="DejaVu Sans"/>
                <a:ea typeface="DejaVu Sans"/>
                <a:cs typeface="DejaVu Sans"/>
              </a:defRPr>
            </a:lvl3pPr>
            <a:lvl4pPr algn="l">
              <a:buNone/>
              <a:defRPr sz="1050" b="1">
                <a:solidFill>
                  <a:srgbClr val="9DA8CA"/>
                </a:solidFill>
                <a:latin typeface="DejaVu Sans"/>
                <a:ea typeface="DejaVu Sans"/>
                <a:cs typeface="DejaVu Sans"/>
              </a:defRPr>
            </a:lvl4pPr>
            <a:lvl5pPr algn="l">
              <a:buNone/>
              <a:defRPr sz="1050" b="1">
                <a:solidFill>
                  <a:srgbClr val="9DA8CA"/>
                </a:solidFill>
                <a:latin typeface="DejaVu Sans"/>
                <a:ea typeface="DejaVu Sans"/>
                <a:cs typeface="DejaVu Sans"/>
              </a:defRPr>
            </a:lvl5pPr>
            <a:lvl6pPr algn="l">
              <a:buNone/>
              <a:defRPr sz="1050" b="1">
                <a:solidFill>
                  <a:srgbClr val="9DA8CA"/>
                </a:solidFill>
                <a:latin typeface="DejaVu Sans"/>
                <a:ea typeface="DejaVu Sans"/>
                <a:cs typeface="DejaVu Sans"/>
              </a:defRPr>
            </a:lvl6pPr>
            <a:lvl7pPr algn="l">
              <a:buNone/>
              <a:defRPr sz="1050" b="1">
                <a:solidFill>
                  <a:srgbClr val="9DA8CA"/>
                </a:solidFill>
                <a:latin typeface="DejaVu Sans"/>
                <a:ea typeface="DejaVu Sans"/>
                <a:cs typeface="DejaVu Sans"/>
              </a:defRPr>
            </a:lvl7pPr>
            <a:lvl8pPr algn="l">
              <a:buNone/>
              <a:defRPr sz="1050" b="1">
                <a:solidFill>
                  <a:srgbClr val="9DA8CA"/>
                </a:solidFill>
                <a:latin typeface="DejaVu Sans"/>
                <a:ea typeface="DejaVu Sans"/>
                <a:cs typeface="DejaVu Sans"/>
              </a:defRPr>
            </a:lvl8pPr>
            <a:lvl9pPr algn="l">
              <a:buNone/>
              <a:defRPr sz="1050" b="1">
                <a:solidFill>
                  <a:srgbClr val="9DA8CA"/>
                </a:solidFill>
                <a:latin typeface="DejaVu Sans"/>
                <a:ea typeface="DejaVu Sans"/>
                <a:cs typeface="DejaVu Sans"/>
              </a:defRPr>
            </a:lvl9pPr>
          </a:lstStyle>
          <a:p xmlns:a="http://schemas.openxmlformats.org/drawingml/2006/main">
            <a:pPr algn="l">
              <a:lnSpc>
                <a:spcPct val="112000"/>
              </a:lnSpc>
              <a:buNone/>
              <a:defRPr sz="1050" b="1">
                <a:solidFill>
                  <a:srgbClr val="9DA8CA"/>
                </a:solidFill>
                <a:latin typeface="DejaVu Sans"/>
                <a:ea typeface="DejaVu Sans"/>
                <a:cs typeface="DejaVu Sans"/>
              </a:defRPr>
            </a:pPr>
            <a:r>
              <a:rPr sz="1050" b="1">
                <a:solidFill>
                  <a:srgbClr val="9DA8CA"/>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8B50F072-2F52-475A-938F-34A2BD92FAD7}"/>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9DA8CA"/>
                </a:solidFill>
                <a:latin typeface="DejaVu Sans"/>
                <a:ea typeface="DejaVu Sans"/>
                <a:cs typeface="DejaVu Sans"/>
              </a:defRPr>
            </a:defPPr>
            <a:lvl1pPr algn="r">
              <a:buNone/>
              <a:defRPr sz="1050" b="0">
                <a:solidFill>
                  <a:srgbClr val="9DA8CA"/>
                </a:solidFill>
                <a:latin typeface="DejaVu Sans"/>
                <a:ea typeface="DejaVu Sans"/>
                <a:cs typeface="DejaVu Sans"/>
              </a:defRPr>
            </a:lvl1pPr>
            <a:lvl2pPr algn="r">
              <a:buNone/>
              <a:defRPr sz="1050" b="0">
                <a:solidFill>
                  <a:srgbClr val="9DA8CA"/>
                </a:solidFill>
                <a:latin typeface="DejaVu Sans"/>
                <a:ea typeface="DejaVu Sans"/>
                <a:cs typeface="DejaVu Sans"/>
              </a:defRPr>
            </a:lvl2pPr>
            <a:lvl3pPr algn="r">
              <a:buNone/>
              <a:defRPr sz="1050" b="0">
                <a:solidFill>
                  <a:srgbClr val="9DA8CA"/>
                </a:solidFill>
                <a:latin typeface="DejaVu Sans"/>
                <a:ea typeface="DejaVu Sans"/>
                <a:cs typeface="DejaVu Sans"/>
              </a:defRPr>
            </a:lvl3pPr>
            <a:lvl4pPr algn="r">
              <a:buNone/>
              <a:defRPr sz="1050" b="0">
                <a:solidFill>
                  <a:srgbClr val="9DA8CA"/>
                </a:solidFill>
                <a:latin typeface="DejaVu Sans"/>
                <a:ea typeface="DejaVu Sans"/>
                <a:cs typeface="DejaVu Sans"/>
              </a:defRPr>
            </a:lvl4pPr>
            <a:lvl5pPr algn="r">
              <a:buNone/>
              <a:defRPr sz="1050" b="0">
                <a:solidFill>
                  <a:srgbClr val="9DA8CA"/>
                </a:solidFill>
                <a:latin typeface="DejaVu Sans"/>
                <a:ea typeface="DejaVu Sans"/>
                <a:cs typeface="DejaVu Sans"/>
              </a:defRPr>
            </a:lvl5pPr>
            <a:lvl6pPr algn="r">
              <a:buNone/>
              <a:defRPr sz="1050" b="0">
                <a:solidFill>
                  <a:srgbClr val="9DA8CA"/>
                </a:solidFill>
                <a:latin typeface="DejaVu Sans"/>
                <a:ea typeface="DejaVu Sans"/>
                <a:cs typeface="DejaVu Sans"/>
              </a:defRPr>
            </a:lvl6pPr>
            <a:lvl7pPr algn="r">
              <a:buNone/>
              <a:defRPr sz="1050" b="0">
                <a:solidFill>
                  <a:srgbClr val="9DA8CA"/>
                </a:solidFill>
                <a:latin typeface="DejaVu Sans"/>
                <a:ea typeface="DejaVu Sans"/>
                <a:cs typeface="DejaVu Sans"/>
              </a:defRPr>
            </a:lvl7pPr>
            <a:lvl8pPr algn="r">
              <a:buNone/>
              <a:defRPr sz="1050" b="0">
                <a:solidFill>
                  <a:srgbClr val="9DA8CA"/>
                </a:solidFill>
                <a:latin typeface="DejaVu Sans"/>
                <a:ea typeface="DejaVu Sans"/>
                <a:cs typeface="DejaVu Sans"/>
              </a:defRPr>
            </a:lvl8pPr>
            <a:lvl9pPr algn="r">
              <a:buNone/>
              <a:defRPr sz="1050" b="0">
                <a:solidFill>
                  <a:srgbClr val="9DA8CA"/>
                </a:solidFill>
                <a:latin typeface="DejaVu Sans"/>
                <a:ea typeface="DejaVu Sans"/>
                <a:cs typeface="DejaVu Sans"/>
              </a:defRPr>
            </a:lvl9pPr>
          </a:lstStyle>
          <a:p xmlns:a="http://schemas.openxmlformats.org/drawingml/2006/main">
            <a:pPr algn="r">
              <a:lnSpc>
                <a:spcPct val="112000"/>
              </a:lnSpc>
              <a:buNone/>
              <a:defRPr sz="1050" b="0">
                <a:solidFill>
                  <a:srgbClr val="9DA8CA"/>
                </a:solidFill>
                <a:latin typeface="DejaVu Sans"/>
                <a:ea typeface="DejaVu Sans"/>
                <a:cs typeface="DejaVu Sans"/>
              </a:defRPr>
            </a:pPr>
            <a:r>
              <a:rPr sz="1050" b="0">
                <a:solidFill>
                  <a:srgbClr val="9DA8CA"/>
                </a:solidFill>
                <a:latin typeface="DejaVu Sans"/>
                <a:ea typeface="DejaVu Sans"/>
                <a:cs typeface="DejaVu Sans"/>
              </a:rPr>
              <a:t>08</a:t>
            </a:r>
          </a:p>
        </p:txBody>
      </p:sp>
      <p:sp>
        <p:nvSpPr>
          <p:cNvPr id="5" name="source-footnote">
            <a:extLst xmlns:a="http://schemas.openxmlformats.org/drawingml/2006/main">
              <a:ext uri="{FF2B5EF4-FFF2-40B4-BE49-F238E27FC236}">
                <a16:creationId xmlns:a16="http://schemas.microsoft.com/office/drawing/2014/main" id="{5448BF89-9D04-4D93-883B-068F1F914708}"/>
              </a:ext>
            </a:extLst>
          </p:cNvPr>
          <p:cNvSpPr>
            <a:spLocks xmlns:a="http://schemas.openxmlformats.org/drawingml/2006/main" noGrp="1"/>
          </p:cNvSpPr>
          <p:nvPr/>
        </p:nvSpPr>
        <p:spPr>
          <a:xfrm xmlns:a="http://schemas.openxmlformats.org/drawingml/2006/main">
            <a:off x="552450" y="6105525"/>
            <a:ext cx="11096625"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13" b="0">
                <a:solidFill>
                  <a:srgbClr val="9DA8CA"/>
                </a:solidFill>
                <a:latin typeface="DejaVu Sans"/>
                <a:ea typeface="DejaVu Sans"/>
                <a:cs typeface="DejaVu Sans"/>
              </a:defRPr>
            </a:defPPr>
            <a:lvl1pPr algn="l">
              <a:buNone/>
              <a:defRPr sz="1013" b="0">
                <a:solidFill>
                  <a:srgbClr val="9DA8CA"/>
                </a:solidFill>
                <a:latin typeface="DejaVu Sans"/>
                <a:ea typeface="DejaVu Sans"/>
                <a:cs typeface="DejaVu Sans"/>
              </a:defRPr>
            </a:lvl1pPr>
            <a:lvl2pPr algn="l">
              <a:buNone/>
              <a:defRPr sz="1013" b="0">
                <a:solidFill>
                  <a:srgbClr val="9DA8CA"/>
                </a:solidFill>
                <a:latin typeface="DejaVu Sans"/>
                <a:ea typeface="DejaVu Sans"/>
                <a:cs typeface="DejaVu Sans"/>
              </a:defRPr>
            </a:lvl2pPr>
            <a:lvl3pPr algn="l">
              <a:buNone/>
              <a:defRPr sz="1013" b="0">
                <a:solidFill>
                  <a:srgbClr val="9DA8CA"/>
                </a:solidFill>
                <a:latin typeface="DejaVu Sans"/>
                <a:ea typeface="DejaVu Sans"/>
                <a:cs typeface="DejaVu Sans"/>
              </a:defRPr>
            </a:lvl3pPr>
            <a:lvl4pPr algn="l">
              <a:buNone/>
              <a:defRPr sz="1013" b="0">
                <a:solidFill>
                  <a:srgbClr val="9DA8CA"/>
                </a:solidFill>
                <a:latin typeface="DejaVu Sans"/>
                <a:ea typeface="DejaVu Sans"/>
                <a:cs typeface="DejaVu Sans"/>
              </a:defRPr>
            </a:lvl4pPr>
            <a:lvl5pPr algn="l">
              <a:buNone/>
              <a:defRPr sz="1013" b="0">
                <a:solidFill>
                  <a:srgbClr val="9DA8CA"/>
                </a:solidFill>
                <a:latin typeface="DejaVu Sans"/>
                <a:ea typeface="DejaVu Sans"/>
                <a:cs typeface="DejaVu Sans"/>
              </a:defRPr>
            </a:lvl5pPr>
            <a:lvl6pPr algn="l">
              <a:buNone/>
              <a:defRPr sz="1013" b="0">
                <a:solidFill>
                  <a:srgbClr val="9DA8CA"/>
                </a:solidFill>
                <a:latin typeface="DejaVu Sans"/>
                <a:ea typeface="DejaVu Sans"/>
                <a:cs typeface="DejaVu Sans"/>
              </a:defRPr>
            </a:lvl6pPr>
            <a:lvl7pPr algn="l">
              <a:buNone/>
              <a:defRPr sz="1013" b="0">
                <a:solidFill>
                  <a:srgbClr val="9DA8CA"/>
                </a:solidFill>
                <a:latin typeface="DejaVu Sans"/>
                <a:ea typeface="DejaVu Sans"/>
                <a:cs typeface="DejaVu Sans"/>
              </a:defRPr>
            </a:lvl7pPr>
            <a:lvl8pPr algn="l">
              <a:buNone/>
              <a:defRPr sz="1013" b="0">
                <a:solidFill>
                  <a:srgbClr val="9DA8CA"/>
                </a:solidFill>
                <a:latin typeface="DejaVu Sans"/>
                <a:ea typeface="DejaVu Sans"/>
                <a:cs typeface="DejaVu Sans"/>
              </a:defRPr>
            </a:lvl8pPr>
            <a:lvl9pPr algn="l">
              <a:buNone/>
              <a:defRPr sz="1013" b="0">
                <a:solidFill>
                  <a:srgbClr val="9DA8CA"/>
                </a:solidFill>
                <a:latin typeface="DejaVu Sans"/>
                <a:ea typeface="DejaVu Sans"/>
                <a:cs typeface="DejaVu Sans"/>
              </a:defRPr>
            </a:lvl9pPr>
          </a:lstStyle>
          <a:p xmlns:a="http://schemas.openxmlformats.org/drawingml/2006/main">
            <a:pPr algn="l">
              <a:lnSpc>
                <a:spcPct val="112000"/>
              </a:lnSpc>
              <a:buNone/>
              <a:defRPr sz="1013" b="0">
                <a:solidFill>
                  <a:srgbClr val="9DA8CA"/>
                </a:solidFill>
                <a:latin typeface="DejaVu Sans"/>
                <a:ea typeface="DejaVu Sans"/>
                <a:cs typeface="DejaVu Sans"/>
              </a:defRPr>
            </a:pPr>
            <a:r>
              <a:rPr sz="1013" b="0">
                <a:solidFill>
                  <a:srgbClr val="9DA8CA"/>
                </a:solidFill>
                <a:latin typeface="DejaVu Sans"/>
                <a:ea typeface="DejaVu Sans"/>
                <a:cs typeface="DejaVu Sans"/>
              </a:rPr>
              <a:t>Roadmap capability. Agents propose terms. Authorized people review, refine or approve the final agreement.</a:t>
            </a:r>
          </a:p>
        </p:txBody>
      </p:sp>
      <p:sp>
        <p:nvSpPr>
          <p:cNvPr id="11" name="buyer-procuring-agent">
            <a:extLst xmlns:a="http://schemas.openxmlformats.org/drawingml/2006/main">
              <a:ext uri="{FF2B5EF4-FFF2-40B4-BE49-F238E27FC236}">
                <a16:creationId xmlns:a16="http://schemas.microsoft.com/office/drawing/2014/main" id="{1CC45DB9-E55C-4CBC-BB35-18D3E239EBF1}"/>
              </a:ext>
            </a:extLst>
          </p:cNvPr>
          <p:cNvSpPr>
            <a:spLocks xmlns:a="http://schemas.openxmlformats.org/drawingml/2006/main" noGrp="1"/>
          </p:cNvSpPr>
          <p:nvPr/>
        </p:nvSpPr>
        <p:spPr>
          <a:xfrm xmlns:a="http://schemas.openxmlformats.org/drawingml/2006/main">
            <a:off x="552450" y="2009775"/>
            <a:ext cx="3829050" cy="1257300"/>
          </a:xfrm>
          <a:prstGeom xmlns:a="http://schemas.openxmlformats.org/drawingml/2006/main" prst="rect">
            <a:avLst/>
          </a:prstGeom>
          <a:solidFill xmlns:a="http://schemas.openxmlformats.org/drawingml/2006/main">
            <a:srgbClr val="1B2240"/>
          </a:solidFill>
          <a:ln xmlns:a="http://schemas.openxmlformats.org/drawingml/2006/main" w="13335">
            <a:solidFill>
              <a:srgbClr val="3C4568"/>
            </a:solidFill>
            <a:prstDash val="solid"/>
          </a:ln>
        </p:spPr>
        <p:txBody>
          <a:bodyPr xmlns:a="http://schemas.openxmlformats.org/drawingml/2006/main"/>
          <a:lstStyle xmlns:a="http://schemas.openxmlformats.org/drawingml/2006/main"/>
          <a:p xmlns:a="http://schemas.openxmlformats.org/drawingml/2006/main">
            <a:r>
              <a:t/>
            </a:r>
          </a:p>
        </p:txBody>
      </p:sp>
      <p:sp>
        <p:nvSpPr>
          <p:cNvPr id="12" name="buyer-procuring-agent-title">
            <a:extLst xmlns:a="http://schemas.openxmlformats.org/drawingml/2006/main">
              <a:ext uri="{FF2B5EF4-FFF2-40B4-BE49-F238E27FC236}">
                <a16:creationId xmlns:a16="http://schemas.microsoft.com/office/drawing/2014/main" id="{CE16B041-6362-40E7-A721-0C4F2DD2F60A}"/>
              </a:ext>
            </a:extLst>
          </p:cNvPr>
          <p:cNvSpPr>
            <a:spLocks xmlns:a="http://schemas.openxmlformats.org/drawingml/2006/main" noGrp="1"/>
          </p:cNvSpPr>
          <p:nvPr/>
        </p:nvSpPr>
        <p:spPr>
          <a:xfrm xmlns:a="http://schemas.openxmlformats.org/drawingml/2006/main">
            <a:off x="695325" y="2171700"/>
            <a:ext cx="35433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950" b="1">
                <a:solidFill>
                  <a:srgbClr val="F6F7FF"/>
                </a:solidFill>
                <a:latin typeface="DejaVu Sans"/>
                <a:ea typeface="DejaVu Sans"/>
                <a:cs typeface="DejaVu Sans"/>
              </a:defRPr>
            </a:defPPr>
            <a:lvl1pPr algn="ctr">
              <a:buNone/>
              <a:defRPr sz="1950" b="1">
                <a:solidFill>
                  <a:srgbClr val="F6F7FF"/>
                </a:solidFill>
                <a:latin typeface="DejaVu Sans"/>
                <a:ea typeface="DejaVu Sans"/>
                <a:cs typeface="DejaVu Sans"/>
              </a:defRPr>
            </a:lvl1pPr>
            <a:lvl2pPr algn="ctr">
              <a:buNone/>
              <a:defRPr sz="1950" b="1">
                <a:solidFill>
                  <a:srgbClr val="F6F7FF"/>
                </a:solidFill>
                <a:latin typeface="DejaVu Sans"/>
                <a:ea typeface="DejaVu Sans"/>
                <a:cs typeface="DejaVu Sans"/>
              </a:defRPr>
            </a:lvl2pPr>
            <a:lvl3pPr algn="ctr">
              <a:buNone/>
              <a:defRPr sz="1950" b="1">
                <a:solidFill>
                  <a:srgbClr val="F6F7FF"/>
                </a:solidFill>
                <a:latin typeface="DejaVu Sans"/>
                <a:ea typeface="DejaVu Sans"/>
                <a:cs typeface="DejaVu Sans"/>
              </a:defRPr>
            </a:lvl3pPr>
            <a:lvl4pPr algn="ctr">
              <a:buNone/>
              <a:defRPr sz="1950" b="1">
                <a:solidFill>
                  <a:srgbClr val="F6F7FF"/>
                </a:solidFill>
                <a:latin typeface="DejaVu Sans"/>
                <a:ea typeface="DejaVu Sans"/>
                <a:cs typeface="DejaVu Sans"/>
              </a:defRPr>
            </a:lvl4pPr>
            <a:lvl5pPr algn="ctr">
              <a:buNone/>
              <a:defRPr sz="1950" b="1">
                <a:solidFill>
                  <a:srgbClr val="F6F7FF"/>
                </a:solidFill>
                <a:latin typeface="DejaVu Sans"/>
                <a:ea typeface="DejaVu Sans"/>
                <a:cs typeface="DejaVu Sans"/>
              </a:defRPr>
            </a:lvl5pPr>
            <a:lvl6pPr algn="ctr">
              <a:buNone/>
              <a:defRPr sz="1950" b="1">
                <a:solidFill>
                  <a:srgbClr val="F6F7FF"/>
                </a:solidFill>
                <a:latin typeface="DejaVu Sans"/>
                <a:ea typeface="DejaVu Sans"/>
                <a:cs typeface="DejaVu Sans"/>
              </a:defRPr>
            </a:lvl6pPr>
            <a:lvl7pPr algn="ctr">
              <a:buNone/>
              <a:defRPr sz="1950" b="1">
                <a:solidFill>
                  <a:srgbClr val="F6F7FF"/>
                </a:solidFill>
                <a:latin typeface="DejaVu Sans"/>
                <a:ea typeface="DejaVu Sans"/>
                <a:cs typeface="DejaVu Sans"/>
              </a:defRPr>
            </a:lvl7pPr>
            <a:lvl8pPr algn="ctr">
              <a:buNone/>
              <a:defRPr sz="1950" b="1">
                <a:solidFill>
                  <a:srgbClr val="F6F7FF"/>
                </a:solidFill>
                <a:latin typeface="DejaVu Sans"/>
                <a:ea typeface="DejaVu Sans"/>
                <a:cs typeface="DejaVu Sans"/>
              </a:defRPr>
            </a:lvl8pPr>
            <a:lvl9pPr algn="ctr">
              <a:buNone/>
              <a:defRPr sz="1950" b="1">
                <a:solidFill>
                  <a:srgbClr val="F6F7FF"/>
                </a:solidFill>
                <a:latin typeface="DejaVu Sans"/>
                <a:ea typeface="DejaVu Sans"/>
                <a:cs typeface="DejaVu Sans"/>
              </a:defRPr>
            </a:lvl9pPr>
          </a:lstStyle>
          <a:p xmlns:a="http://schemas.openxmlformats.org/drawingml/2006/main">
            <a:pPr algn="ctr">
              <a:lnSpc>
                <a:spcPct val="112000"/>
              </a:lnSpc>
              <a:buNone/>
              <a:defRPr sz="1950" b="1">
                <a:solidFill>
                  <a:srgbClr val="F6F7FF"/>
                </a:solidFill>
                <a:latin typeface="DejaVu Sans"/>
                <a:ea typeface="DejaVu Sans"/>
                <a:cs typeface="DejaVu Sans"/>
              </a:defRPr>
            </a:pPr>
            <a:r>
              <a:rPr sz="1950" b="1">
                <a:solidFill>
                  <a:srgbClr val="F6F7FF"/>
                </a:solidFill>
                <a:latin typeface="DejaVu Sans"/>
                <a:ea typeface="DejaVu Sans"/>
                <a:cs typeface="DejaVu Sans"/>
              </a:rPr>
              <a:t>Buyer Procuring Agent</a:t>
            </a:r>
          </a:p>
        </p:txBody>
      </p:sp>
      <p:sp>
        <p:nvSpPr>
          <p:cNvPr id="13" name="buyer-procuring-agent-detail">
            <a:extLst xmlns:a="http://schemas.openxmlformats.org/drawingml/2006/main">
              <a:ext uri="{FF2B5EF4-FFF2-40B4-BE49-F238E27FC236}">
                <a16:creationId xmlns:a16="http://schemas.microsoft.com/office/drawing/2014/main" id="{91F5EDAE-ACC8-4DDE-9783-DBD82A4FD074}"/>
              </a:ext>
            </a:extLst>
          </p:cNvPr>
          <p:cNvSpPr>
            <a:spLocks xmlns:a="http://schemas.openxmlformats.org/drawingml/2006/main" noGrp="1"/>
          </p:cNvSpPr>
          <p:nvPr/>
        </p:nvSpPr>
        <p:spPr>
          <a:xfrm xmlns:a="http://schemas.openxmlformats.org/drawingml/2006/main">
            <a:off x="723900" y="2600325"/>
            <a:ext cx="34861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F6F7FF"/>
                </a:solidFill>
                <a:latin typeface="DejaVu Sans"/>
                <a:ea typeface="DejaVu Sans"/>
                <a:cs typeface="DejaVu Sans"/>
              </a:defRPr>
            </a:defPPr>
            <a:lvl1pPr algn="ctr">
              <a:buNone/>
              <a:defRPr sz="1500" b="0">
                <a:solidFill>
                  <a:srgbClr val="F6F7FF"/>
                </a:solidFill>
                <a:latin typeface="DejaVu Sans"/>
                <a:ea typeface="DejaVu Sans"/>
                <a:cs typeface="DejaVu Sans"/>
              </a:defRPr>
            </a:lvl1pPr>
            <a:lvl2pPr algn="ctr">
              <a:buNone/>
              <a:defRPr sz="1500" b="0">
                <a:solidFill>
                  <a:srgbClr val="F6F7FF"/>
                </a:solidFill>
                <a:latin typeface="DejaVu Sans"/>
                <a:ea typeface="DejaVu Sans"/>
                <a:cs typeface="DejaVu Sans"/>
              </a:defRPr>
            </a:lvl2pPr>
            <a:lvl3pPr algn="ctr">
              <a:buNone/>
              <a:defRPr sz="1500" b="0">
                <a:solidFill>
                  <a:srgbClr val="F6F7FF"/>
                </a:solidFill>
                <a:latin typeface="DejaVu Sans"/>
                <a:ea typeface="DejaVu Sans"/>
                <a:cs typeface="DejaVu Sans"/>
              </a:defRPr>
            </a:lvl3pPr>
            <a:lvl4pPr algn="ctr">
              <a:buNone/>
              <a:defRPr sz="1500" b="0">
                <a:solidFill>
                  <a:srgbClr val="F6F7FF"/>
                </a:solidFill>
                <a:latin typeface="DejaVu Sans"/>
                <a:ea typeface="DejaVu Sans"/>
                <a:cs typeface="DejaVu Sans"/>
              </a:defRPr>
            </a:lvl4pPr>
            <a:lvl5pPr algn="ctr">
              <a:buNone/>
              <a:defRPr sz="1500" b="0">
                <a:solidFill>
                  <a:srgbClr val="F6F7FF"/>
                </a:solidFill>
                <a:latin typeface="DejaVu Sans"/>
                <a:ea typeface="DejaVu Sans"/>
                <a:cs typeface="DejaVu Sans"/>
              </a:defRPr>
            </a:lvl5pPr>
            <a:lvl6pPr algn="ctr">
              <a:buNone/>
              <a:defRPr sz="1500" b="0">
                <a:solidFill>
                  <a:srgbClr val="F6F7FF"/>
                </a:solidFill>
                <a:latin typeface="DejaVu Sans"/>
                <a:ea typeface="DejaVu Sans"/>
                <a:cs typeface="DejaVu Sans"/>
              </a:defRPr>
            </a:lvl6pPr>
            <a:lvl7pPr algn="ctr">
              <a:buNone/>
              <a:defRPr sz="1500" b="0">
                <a:solidFill>
                  <a:srgbClr val="F6F7FF"/>
                </a:solidFill>
                <a:latin typeface="DejaVu Sans"/>
                <a:ea typeface="DejaVu Sans"/>
                <a:cs typeface="DejaVu Sans"/>
              </a:defRPr>
            </a:lvl7pPr>
            <a:lvl8pPr algn="ctr">
              <a:buNone/>
              <a:defRPr sz="1500" b="0">
                <a:solidFill>
                  <a:srgbClr val="F6F7FF"/>
                </a:solidFill>
                <a:latin typeface="DejaVu Sans"/>
                <a:ea typeface="DejaVu Sans"/>
                <a:cs typeface="DejaVu Sans"/>
              </a:defRPr>
            </a:lvl8pPr>
            <a:lvl9pPr algn="ctr">
              <a:buNone/>
              <a:defRPr sz="1500" b="0">
                <a:solidFill>
                  <a:srgbClr val="F6F7FF"/>
                </a:solidFill>
                <a:latin typeface="DejaVu Sans"/>
                <a:ea typeface="DejaVu Sans"/>
                <a:cs typeface="DejaVu Sans"/>
              </a:defRPr>
            </a:lvl9pPr>
          </a:lstStyle>
          <a:p xmlns:a="http://schemas.openxmlformats.org/drawingml/2006/main">
            <a:pPr algn="ctr">
              <a:lnSpc>
                <a:spcPct val="112000"/>
              </a:lnSpc>
              <a:buNone/>
              <a:defRPr sz="1500" b="0">
                <a:solidFill>
                  <a:srgbClr val="F6F7FF"/>
                </a:solidFill>
                <a:latin typeface="DejaVu Sans"/>
                <a:ea typeface="DejaVu Sans"/>
                <a:cs typeface="DejaVu Sans"/>
              </a:defRPr>
            </a:pPr>
            <a:r>
              <a:rPr sz="1500" b="0">
                <a:solidFill>
                  <a:srgbClr val="F6F7FF"/>
                </a:solidFill>
                <a:latin typeface="DejaVu Sans"/>
                <a:ea typeface="DejaVu Sans"/>
                <a:cs typeface="DejaVu Sans"/>
              </a:rPr>
              <a:t>Target cost, demand, volume</a:t>
            </a:r>
          </a:p>
          <a:p xmlns:a="http://schemas.openxmlformats.org/drawingml/2006/main">
            <a:pPr algn="ctr">
              <a:lnSpc>
                <a:spcPct val="112000"/>
              </a:lnSpc>
              <a:buNone/>
              <a:defRPr sz="1500" b="0">
                <a:solidFill>
                  <a:srgbClr val="F6F7FF"/>
                </a:solidFill>
                <a:latin typeface="DejaVu Sans"/>
                <a:ea typeface="DejaVu Sans"/>
                <a:cs typeface="DejaVu Sans"/>
              </a:defRPr>
            </a:pPr>
            <a:r>
              <a:rPr sz="1500" b="0">
                <a:solidFill>
                  <a:srgbClr val="F6F7FF"/>
                </a:solidFill>
                <a:latin typeface="DejaVu Sans"/>
                <a:ea typeface="DejaVu Sans"/>
                <a:cs typeface="DejaVu Sans"/>
              </a:rPr>
              <a:t>and service constraints</a:t>
            </a:r>
          </a:p>
        </p:txBody>
      </p:sp>
      <p:sp>
        <p:nvSpPr>
          <p:cNvPr id="14" name="supplier-agent">
            <a:extLst xmlns:a="http://schemas.openxmlformats.org/drawingml/2006/main">
              <a:ext uri="{FF2B5EF4-FFF2-40B4-BE49-F238E27FC236}">
                <a16:creationId xmlns:a16="http://schemas.microsoft.com/office/drawing/2014/main" id="{8B6B32C5-FA29-431F-95BA-0937735DE5EF}"/>
              </a:ext>
            </a:extLst>
          </p:cNvPr>
          <p:cNvSpPr>
            <a:spLocks xmlns:a="http://schemas.openxmlformats.org/drawingml/2006/main" noGrp="1"/>
          </p:cNvSpPr>
          <p:nvPr/>
        </p:nvSpPr>
        <p:spPr>
          <a:xfrm xmlns:a="http://schemas.openxmlformats.org/drawingml/2006/main">
            <a:off x="7810500" y="2009775"/>
            <a:ext cx="3829050" cy="1257300"/>
          </a:xfrm>
          <a:prstGeom xmlns:a="http://schemas.openxmlformats.org/drawingml/2006/main" prst="rect">
            <a:avLst/>
          </a:prstGeom>
          <a:solidFill xmlns:a="http://schemas.openxmlformats.org/drawingml/2006/main">
            <a:srgbClr val="1B2240"/>
          </a:solidFill>
          <a:ln xmlns:a="http://schemas.openxmlformats.org/drawingml/2006/main" w="13335">
            <a:solidFill>
              <a:srgbClr val="3C4568"/>
            </a:solidFill>
            <a:prstDash val="solid"/>
          </a:ln>
        </p:spPr>
        <p:txBody>
          <a:bodyPr xmlns:a="http://schemas.openxmlformats.org/drawingml/2006/main"/>
          <a:lstStyle xmlns:a="http://schemas.openxmlformats.org/drawingml/2006/main"/>
          <a:p xmlns:a="http://schemas.openxmlformats.org/drawingml/2006/main">
            <a:r>
              <a:t/>
            </a:r>
          </a:p>
        </p:txBody>
      </p:sp>
      <p:sp>
        <p:nvSpPr>
          <p:cNvPr id="15" name="supplier-agent-title">
            <a:extLst xmlns:a="http://schemas.openxmlformats.org/drawingml/2006/main">
              <a:ext uri="{FF2B5EF4-FFF2-40B4-BE49-F238E27FC236}">
                <a16:creationId xmlns:a16="http://schemas.microsoft.com/office/drawing/2014/main" id="{E5D073D1-4BE6-44BD-A222-A5A443535FA9}"/>
              </a:ext>
            </a:extLst>
          </p:cNvPr>
          <p:cNvSpPr>
            <a:spLocks xmlns:a="http://schemas.openxmlformats.org/drawingml/2006/main" noGrp="1"/>
          </p:cNvSpPr>
          <p:nvPr/>
        </p:nvSpPr>
        <p:spPr>
          <a:xfrm xmlns:a="http://schemas.openxmlformats.org/drawingml/2006/main">
            <a:off x="7953375" y="2171700"/>
            <a:ext cx="35433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950" b="1">
                <a:solidFill>
                  <a:srgbClr val="F6F7FF"/>
                </a:solidFill>
                <a:latin typeface="DejaVu Sans"/>
                <a:ea typeface="DejaVu Sans"/>
                <a:cs typeface="DejaVu Sans"/>
              </a:defRPr>
            </a:defPPr>
            <a:lvl1pPr algn="ctr">
              <a:buNone/>
              <a:defRPr sz="1950" b="1">
                <a:solidFill>
                  <a:srgbClr val="F6F7FF"/>
                </a:solidFill>
                <a:latin typeface="DejaVu Sans"/>
                <a:ea typeface="DejaVu Sans"/>
                <a:cs typeface="DejaVu Sans"/>
              </a:defRPr>
            </a:lvl1pPr>
            <a:lvl2pPr algn="ctr">
              <a:buNone/>
              <a:defRPr sz="1950" b="1">
                <a:solidFill>
                  <a:srgbClr val="F6F7FF"/>
                </a:solidFill>
                <a:latin typeface="DejaVu Sans"/>
                <a:ea typeface="DejaVu Sans"/>
                <a:cs typeface="DejaVu Sans"/>
              </a:defRPr>
            </a:lvl2pPr>
            <a:lvl3pPr algn="ctr">
              <a:buNone/>
              <a:defRPr sz="1950" b="1">
                <a:solidFill>
                  <a:srgbClr val="F6F7FF"/>
                </a:solidFill>
                <a:latin typeface="DejaVu Sans"/>
                <a:ea typeface="DejaVu Sans"/>
                <a:cs typeface="DejaVu Sans"/>
              </a:defRPr>
            </a:lvl3pPr>
            <a:lvl4pPr algn="ctr">
              <a:buNone/>
              <a:defRPr sz="1950" b="1">
                <a:solidFill>
                  <a:srgbClr val="F6F7FF"/>
                </a:solidFill>
                <a:latin typeface="DejaVu Sans"/>
                <a:ea typeface="DejaVu Sans"/>
                <a:cs typeface="DejaVu Sans"/>
              </a:defRPr>
            </a:lvl4pPr>
            <a:lvl5pPr algn="ctr">
              <a:buNone/>
              <a:defRPr sz="1950" b="1">
                <a:solidFill>
                  <a:srgbClr val="F6F7FF"/>
                </a:solidFill>
                <a:latin typeface="DejaVu Sans"/>
                <a:ea typeface="DejaVu Sans"/>
                <a:cs typeface="DejaVu Sans"/>
              </a:defRPr>
            </a:lvl5pPr>
            <a:lvl6pPr algn="ctr">
              <a:buNone/>
              <a:defRPr sz="1950" b="1">
                <a:solidFill>
                  <a:srgbClr val="F6F7FF"/>
                </a:solidFill>
                <a:latin typeface="DejaVu Sans"/>
                <a:ea typeface="DejaVu Sans"/>
                <a:cs typeface="DejaVu Sans"/>
              </a:defRPr>
            </a:lvl6pPr>
            <a:lvl7pPr algn="ctr">
              <a:buNone/>
              <a:defRPr sz="1950" b="1">
                <a:solidFill>
                  <a:srgbClr val="F6F7FF"/>
                </a:solidFill>
                <a:latin typeface="DejaVu Sans"/>
                <a:ea typeface="DejaVu Sans"/>
                <a:cs typeface="DejaVu Sans"/>
              </a:defRPr>
            </a:lvl7pPr>
            <a:lvl8pPr algn="ctr">
              <a:buNone/>
              <a:defRPr sz="1950" b="1">
                <a:solidFill>
                  <a:srgbClr val="F6F7FF"/>
                </a:solidFill>
                <a:latin typeface="DejaVu Sans"/>
                <a:ea typeface="DejaVu Sans"/>
                <a:cs typeface="DejaVu Sans"/>
              </a:defRPr>
            </a:lvl8pPr>
            <a:lvl9pPr algn="ctr">
              <a:buNone/>
              <a:defRPr sz="1950" b="1">
                <a:solidFill>
                  <a:srgbClr val="F6F7FF"/>
                </a:solidFill>
                <a:latin typeface="DejaVu Sans"/>
                <a:ea typeface="DejaVu Sans"/>
                <a:cs typeface="DejaVu Sans"/>
              </a:defRPr>
            </a:lvl9pPr>
          </a:lstStyle>
          <a:p xmlns:a="http://schemas.openxmlformats.org/drawingml/2006/main">
            <a:pPr algn="ctr">
              <a:lnSpc>
                <a:spcPct val="112000"/>
              </a:lnSpc>
              <a:buNone/>
              <a:defRPr sz="1950" b="1">
                <a:solidFill>
                  <a:srgbClr val="F6F7FF"/>
                </a:solidFill>
                <a:latin typeface="DejaVu Sans"/>
                <a:ea typeface="DejaVu Sans"/>
                <a:cs typeface="DejaVu Sans"/>
              </a:defRPr>
            </a:pPr>
            <a:r>
              <a:rPr sz="1950" b="1">
                <a:solidFill>
                  <a:srgbClr val="F6F7FF"/>
                </a:solidFill>
                <a:latin typeface="DejaVu Sans"/>
                <a:ea typeface="DejaVu Sans"/>
                <a:cs typeface="DejaVu Sans"/>
              </a:rPr>
              <a:t>Supplier Agent</a:t>
            </a:r>
          </a:p>
        </p:txBody>
      </p:sp>
      <p:sp>
        <p:nvSpPr>
          <p:cNvPr id="16" name="supplier-agent-detail">
            <a:extLst xmlns:a="http://schemas.openxmlformats.org/drawingml/2006/main">
              <a:ext uri="{FF2B5EF4-FFF2-40B4-BE49-F238E27FC236}">
                <a16:creationId xmlns:a16="http://schemas.microsoft.com/office/drawing/2014/main" id="{1371B712-4DAD-4841-A8F5-58123C4A5F4C}"/>
              </a:ext>
            </a:extLst>
          </p:cNvPr>
          <p:cNvSpPr>
            <a:spLocks xmlns:a="http://schemas.openxmlformats.org/drawingml/2006/main" noGrp="1"/>
          </p:cNvSpPr>
          <p:nvPr/>
        </p:nvSpPr>
        <p:spPr>
          <a:xfrm xmlns:a="http://schemas.openxmlformats.org/drawingml/2006/main">
            <a:off x="7981950" y="2600325"/>
            <a:ext cx="34861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F6F7FF"/>
                </a:solidFill>
                <a:latin typeface="DejaVu Sans"/>
                <a:ea typeface="DejaVu Sans"/>
                <a:cs typeface="DejaVu Sans"/>
              </a:defRPr>
            </a:defPPr>
            <a:lvl1pPr algn="ctr">
              <a:buNone/>
              <a:defRPr sz="1500" b="0">
                <a:solidFill>
                  <a:srgbClr val="F6F7FF"/>
                </a:solidFill>
                <a:latin typeface="DejaVu Sans"/>
                <a:ea typeface="DejaVu Sans"/>
                <a:cs typeface="DejaVu Sans"/>
              </a:defRPr>
            </a:lvl1pPr>
            <a:lvl2pPr algn="ctr">
              <a:buNone/>
              <a:defRPr sz="1500" b="0">
                <a:solidFill>
                  <a:srgbClr val="F6F7FF"/>
                </a:solidFill>
                <a:latin typeface="DejaVu Sans"/>
                <a:ea typeface="DejaVu Sans"/>
                <a:cs typeface="DejaVu Sans"/>
              </a:defRPr>
            </a:lvl2pPr>
            <a:lvl3pPr algn="ctr">
              <a:buNone/>
              <a:defRPr sz="1500" b="0">
                <a:solidFill>
                  <a:srgbClr val="F6F7FF"/>
                </a:solidFill>
                <a:latin typeface="DejaVu Sans"/>
                <a:ea typeface="DejaVu Sans"/>
                <a:cs typeface="DejaVu Sans"/>
              </a:defRPr>
            </a:lvl3pPr>
            <a:lvl4pPr algn="ctr">
              <a:buNone/>
              <a:defRPr sz="1500" b="0">
                <a:solidFill>
                  <a:srgbClr val="F6F7FF"/>
                </a:solidFill>
                <a:latin typeface="DejaVu Sans"/>
                <a:ea typeface="DejaVu Sans"/>
                <a:cs typeface="DejaVu Sans"/>
              </a:defRPr>
            </a:lvl4pPr>
            <a:lvl5pPr algn="ctr">
              <a:buNone/>
              <a:defRPr sz="1500" b="0">
                <a:solidFill>
                  <a:srgbClr val="F6F7FF"/>
                </a:solidFill>
                <a:latin typeface="DejaVu Sans"/>
                <a:ea typeface="DejaVu Sans"/>
                <a:cs typeface="DejaVu Sans"/>
              </a:defRPr>
            </a:lvl5pPr>
            <a:lvl6pPr algn="ctr">
              <a:buNone/>
              <a:defRPr sz="1500" b="0">
                <a:solidFill>
                  <a:srgbClr val="F6F7FF"/>
                </a:solidFill>
                <a:latin typeface="DejaVu Sans"/>
                <a:ea typeface="DejaVu Sans"/>
                <a:cs typeface="DejaVu Sans"/>
              </a:defRPr>
            </a:lvl6pPr>
            <a:lvl7pPr algn="ctr">
              <a:buNone/>
              <a:defRPr sz="1500" b="0">
                <a:solidFill>
                  <a:srgbClr val="F6F7FF"/>
                </a:solidFill>
                <a:latin typeface="DejaVu Sans"/>
                <a:ea typeface="DejaVu Sans"/>
                <a:cs typeface="DejaVu Sans"/>
              </a:defRPr>
            </a:lvl7pPr>
            <a:lvl8pPr algn="ctr">
              <a:buNone/>
              <a:defRPr sz="1500" b="0">
                <a:solidFill>
                  <a:srgbClr val="F6F7FF"/>
                </a:solidFill>
                <a:latin typeface="DejaVu Sans"/>
                <a:ea typeface="DejaVu Sans"/>
                <a:cs typeface="DejaVu Sans"/>
              </a:defRPr>
            </a:lvl8pPr>
            <a:lvl9pPr algn="ctr">
              <a:buNone/>
              <a:defRPr sz="1500" b="0">
                <a:solidFill>
                  <a:srgbClr val="F6F7FF"/>
                </a:solidFill>
                <a:latin typeface="DejaVu Sans"/>
                <a:ea typeface="DejaVu Sans"/>
                <a:cs typeface="DejaVu Sans"/>
              </a:defRPr>
            </a:lvl9pPr>
          </a:lstStyle>
          <a:p xmlns:a="http://schemas.openxmlformats.org/drawingml/2006/main">
            <a:pPr algn="ctr">
              <a:lnSpc>
                <a:spcPct val="112000"/>
              </a:lnSpc>
              <a:buNone/>
              <a:defRPr sz="1500" b="0">
                <a:solidFill>
                  <a:srgbClr val="F6F7FF"/>
                </a:solidFill>
                <a:latin typeface="DejaVu Sans"/>
                <a:ea typeface="DejaVu Sans"/>
                <a:cs typeface="DejaVu Sans"/>
              </a:defRPr>
            </a:pPr>
            <a:r>
              <a:rPr sz="1500" b="0">
                <a:solidFill>
                  <a:srgbClr val="F6F7FF"/>
                </a:solidFill>
                <a:latin typeface="DejaVu Sans"/>
                <a:ea typeface="DejaVu Sans"/>
                <a:cs typeface="DejaVu Sans"/>
              </a:rPr>
              <a:t>Price bounds, capacity,</a:t>
            </a:r>
          </a:p>
          <a:p xmlns:a="http://schemas.openxmlformats.org/drawingml/2006/main">
            <a:pPr algn="ctr">
              <a:lnSpc>
                <a:spcPct val="112000"/>
              </a:lnSpc>
              <a:buNone/>
              <a:defRPr sz="1500" b="0">
                <a:solidFill>
                  <a:srgbClr val="F6F7FF"/>
                </a:solidFill>
                <a:latin typeface="DejaVu Sans"/>
                <a:ea typeface="DejaVu Sans"/>
                <a:cs typeface="DejaVu Sans"/>
              </a:defRPr>
            </a:pPr>
            <a:r>
              <a:rPr sz="1500" b="0">
                <a:solidFill>
                  <a:srgbClr val="F6F7FF"/>
                </a:solidFill>
                <a:latin typeface="DejaVu Sans"/>
                <a:ea typeface="DejaVu Sans"/>
                <a:cs typeface="DejaVu Sans"/>
              </a:rPr>
              <a:t>freight and delivery limits</a:t>
            </a:r>
          </a:p>
        </p:txBody>
      </p:sp>
      <p:sp>
        <p:nvSpPr>
          <p:cNvPr id="18" name="offer-counteroffer-label">
            <a:extLst xmlns:a="http://schemas.openxmlformats.org/drawingml/2006/main">
              <a:ext uri="{FF2B5EF4-FFF2-40B4-BE49-F238E27FC236}">
                <a16:creationId xmlns:a16="http://schemas.microsoft.com/office/drawing/2014/main" id="{A859C6E3-9EBF-469B-8C9D-DC00AA6BEF1C}"/>
              </a:ext>
            </a:extLst>
          </p:cNvPr>
          <p:cNvSpPr>
            <a:spLocks xmlns:a="http://schemas.openxmlformats.org/drawingml/2006/main" noGrp="1"/>
          </p:cNvSpPr>
          <p:nvPr/>
        </p:nvSpPr>
        <p:spPr>
          <a:xfrm xmlns:a="http://schemas.openxmlformats.org/drawingml/2006/main">
            <a:off x="4572000" y="2171700"/>
            <a:ext cx="3048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725" b="1">
                <a:solidFill>
                  <a:srgbClr val="B9A8FF"/>
                </a:solidFill>
                <a:latin typeface="DejaVu Sans"/>
                <a:ea typeface="DejaVu Sans"/>
                <a:cs typeface="DejaVu Sans"/>
              </a:defRPr>
            </a:defPPr>
            <a:lvl1pPr algn="ctr">
              <a:buNone/>
              <a:defRPr sz="1725" b="1">
                <a:solidFill>
                  <a:srgbClr val="B9A8FF"/>
                </a:solidFill>
                <a:latin typeface="DejaVu Sans"/>
                <a:ea typeface="DejaVu Sans"/>
                <a:cs typeface="DejaVu Sans"/>
              </a:defRPr>
            </a:lvl1pPr>
            <a:lvl2pPr algn="ctr">
              <a:buNone/>
              <a:defRPr sz="1725" b="1">
                <a:solidFill>
                  <a:srgbClr val="B9A8FF"/>
                </a:solidFill>
                <a:latin typeface="DejaVu Sans"/>
                <a:ea typeface="DejaVu Sans"/>
                <a:cs typeface="DejaVu Sans"/>
              </a:defRPr>
            </a:lvl2pPr>
            <a:lvl3pPr algn="ctr">
              <a:buNone/>
              <a:defRPr sz="1725" b="1">
                <a:solidFill>
                  <a:srgbClr val="B9A8FF"/>
                </a:solidFill>
                <a:latin typeface="DejaVu Sans"/>
                <a:ea typeface="DejaVu Sans"/>
                <a:cs typeface="DejaVu Sans"/>
              </a:defRPr>
            </a:lvl3pPr>
            <a:lvl4pPr algn="ctr">
              <a:buNone/>
              <a:defRPr sz="1725" b="1">
                <a:solidFill>
                  <a:srgbClr val="B9A8FF"/>
                </a:solidFill>
                <a:latin typeface="DejaVu Sans"/>
                <a:ea typeface="DejaVu Sans"/>
                <a:cs typeface="DejaVu Sans"/>
              </a:defRPr>
            </a:lvl4pPr>
            <a:lvl5pPr algn="ctr">
              <a:buNone/>
              <a:defRPr sz="1725" b="1">
                <a:solidFill>
                  <a:srgbClr val="B9A8FF"/>
                </a:solidFill>
                <a:latin typeface="DejaVu Sans"/>
                <a:ea typeface="DejaVu Sans"/>
                <a:cs typeface="DejaVu Sans"/>
              </a:defRPr>
            </a:lvl5pPr>
            <a:lvl6pPr algn="ctr">
              <a:buNone/>
              <a:defRPr sz="1725" b="1">
                <a:solidFill>
                  <a:srgbClr val="B9A8FF"/>
                </a:solidFill>
                <a:latin typeface="DejaVu Sans"/>
                <a:ea typeface="DejaVu Sans"/>
                <a:cs typeface="DejaVu Sans"/>
              </a:defRPr>
            </a:lvl6pPr>
            <a:lvl7pPr algn="ctr">
              <a:buNone/>
              <a:defRPr sz="1725" b="1">
                <a:solidFill>
                  <a:srgbClr val="B9A8FF"/>
                </a:solidFill>
                <a:latin typeface="DejaVu Sans"/>
                <a:ea typeface="DejaVu Sans"/>
                <a:cs typeface="DejaVu Sans"/>
              </a:defRPr>
            </a:lvl7pPr>
            <a:lvl8pPr algn="ctr">
              <a:buNone/>
              <a:defRPr sz="1725" b="1">
                <a:solidFill>
                  <a:srgbClr val="B9A8FF"/>
                </a:solidFill>
                <a:latin typeface="DejaVu Sans"/>
                <a:ea typeface="DejaVu Sans"/>
                <a:cs typeface="DejaVu Sans"/>
              </a:defRPr>
            </a:lvl8pPr>
            <a:lvl9pPr algn="ctr">
              <a:buNone/>
              <a:defRPr sz="1725" b="1">
                <a:solidFill>
                  <a:srgbClr val="B9A8FF"/>
                </a:solidFill>
                <a:latin typeface="DejaVu Sans"/>
                <a:ea typeface="DejaVu Sans"/>
                <a:cs typeface="DejaVu Sans"/>
              </a:defRPr>
            </a:lvl9pPr>
          </a:lstStyle>
          <a:p xmlns:a="http://schemas.openxmlformats.org/drawingml/2006/main">
            <a:pPr algn="ctr">
              <a:lnSpc>
                <a:spcPct val="112000"/>
              </a:lnSpc>
              <a:buNone/>
              <a:defRPr sz="1725" b="1">
                <a:solidFill>
                  <a:srgbClr val="B9A8FF"/>
                </a:solidFill>
                <a:latin typeface="DejaVu Sans"/>
                <a:ea typeface="DejaVu Sans"/>
                <a:cs typeface="DejaVu Sans"/>
              </a:defRPr>
            </a:pPr>
            <a:r>
              <a:rPr sz="1725" b="1">
                <a:solidFill>
                  <a:srgbClr val="B9A8FF"/>
                </a:solidFill>
                <a:latin typeface="DejaVu Sans"/>
                <a:ea typeface="DejaVu Sans"/>
                <a:cs typeface="DejaVu Sans"/>
              </a:rPr>
              <a:t>Offer / counteroffer</a:t>
            </a:r>
          </a:p>
        </p:txBody>
      </p:sp>
      <p:sp>
        <p:nvSpPr>
          <p:cNvPr id="19" name="negotiation-limits">
            <a:extLst xmlns:a="http://schemas.openxmlformats.org/drawingml/2006/main">
              <a:ext uri="{FF2B5EF4-FFF2-40B4-BE49-F238E27FC236}">
                <a16:creationId xmlns:a16="http://schemas.microsoft.com/office/drawing/2014/main" id="{56B272D8-DB2F-4658-A9E3-FDCAB10D3651}"/>
              </a:ext>
            </a:extLst>
          </p:cNvPr>
          <p:cNvSpPr>
            <a:spLocks xmlns:a="http://schemas.openxmlformats.org/drawingml/2006/main" noGrp="1"/>
          </p:cNvSpPr>
          <p:nvPr/>
        </p:nvSpPr>
        <p:spPr>
          <a:xfrm xmlns:a="http://schemas.openxmlformats.org/drawingml/2006/main">
            <a:off x="4572000" y="2847975"/>
            <a:ext cx="304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425" b="0">
                <a:solidFill>
                  <a:srgbClr val="CBD2EB"/>
                </a:solidFill>
                <a:latin typeface="DejaVu Sans"/>
                <a:ea typeface="DejaVu Sans"/>
                <a:cs typeface="DejaVu Sans"/>
              </a:defRPr>
            </a:defPPr>
            <a:lvl1pPr algn="ctr">
              <a:buNone/>
              <a:defRPr sz="1425" b="0">
                <a:solidFill>
                  <a:srgbClr val="CBD2EB"/>
                </a:solidFill>
                <a:latin typeface="DejaVu Sans"/>
                <a:ea typeface="DejaVu Sans"/>
                <a:cs typeface="DejaVu Sans"/>
              </a:defRPr>
            </a:lvl1pPr>
            <a:lvl2pPr algn="ctr">
              <a:buNone/>
              <a:defRPr sz="1425" b="0">
                <a:solidFill>
                  <a:srgbClr val="CBD2EB"/>
                </a:solidFill>
                <a:latin typeface="DejaVu Sans"/>
                <a:ea typeface="DejaVu Sans"/>
                <a:cs typeface="DejaVu Sans"/>
              </a:defRPr>
            </a:lvl2pPr>
            <a:lvl3pPr algn="ctr">
              <a:buNone/>
              <a:defRPr sz="1425" b="0">
                <a:solidFill>
                  <a:srgbClr val="CBD2EB"/>
                </a:solidFill>
                <a:latin typeface="DejaVu Sans"/>
                <a:ea typeface="DejaVu Sans"/>
                <a:cs typeface="DejaVu Sans"/>
              </a:defRPr>
            </a:lvl3pPr>
            <a:lvl4pPr algn="ctr">
              <a:buNone/>
              <a:defRPr sz="1425" b="0">
                <a:solidFill>
                  <a:srgbClr val="CBD2EB"/>
                </a:solidFill>
                <a:latin typeface="DejaVu Sans"/>
                <a:ea typeface="DejaVu Sans"/>
                <a:cs typeface="DejaVu Sans"/>
              </a:defRPr>
            </a:lvl4pPr>
            <a:lvl5pPr algn="ctr">
              <a:buNone/>
              <a:defRPr sz="1425" b="0">
                <a:solidFill>
                  <a:srgbClr val="CBD2EB"/>
                </a:solidFill>
                <a:latin typeface="DejaVu Sans"/>
                <a:ea typeface="DejaVu Sans"/>
                <a:cs typeface="DejaVu Sans"/>
              </a:defRPr>
            </a:lvl5pPr>
            <a:lvl6pPr algn="ctr">
              <a:buNone/>
              <a:defRPr sz="1425" b="0">
                <a:solidFill>
                  <a:srgbClr val="CBD2EB"/>
                </a:solidFill>
                <a:latin typeface="DejaVu Sans"/>
                <a:ea typeface="DejaVu Sans"/>
                <a:cs typeface="DejaVu Sans"/>
              </a:defRPr>
            </a:lvl6pPr>
            <a:lvl7pPr algn="ctr">
              <a:buNone/>
              <a:defRPr sz="1425" b="0">
                <a:solidFill>
                  <a:srgbClr val="CBD2EB"/>
                </a:solidFill>
                <a:latin typeface="DejaVu Sans"/>
                <a:ea typeface="DejaVu Sans"/>
                <a:cs typeface="DejaVu Sans"/>
              </a:defRPr>
            </a:lvl7pPr>
            <a:lvl8pPr algn="ctr">
              <a:buNone/>
              <a:defRPr sz="1425" b="0">
                <a:solidFill>
                  <a:srgbClr val="CBD2EB"/>
                </a:solidFill>
                <a:latin typeface="DejaVu Sans"/>
                <a:ea typeface="DejaVu Sans"/>
                <a:cs typeface="DejaVu Sans"/>
              </a:defRPr>
            </a:lvl8pPr>
            <a:lvl9pPr algn="ctr">
              <a:buNone/>
              <a:defRPr sz="1425" b="0">
                <a:solidFill>
                  <a:srgbClr val="CBD2EB"/>
                </a:solidFill>
                <a:latin typeface="DejaVu Sans"/>
                <a:ea typeface="DejaVu Sans"/>
                <a:cs typeface="DejaVu Sans"/>
              </a:defRPr>
            </a:lvl9pPr>
          </a:lstStyle>
          <a:p xmlns:a="http://schemas.openxmlformats.org/drawingml/2006/main">
            <a:pPr algn="ctr">
              <a:lnSpc>
                <a:spcPct val="112000"/>
              </a:lnSpc>
              <a:buNone/>
              <a:defRPr sz="1425" b="0">
                <a:solidFill>
                  <a:srgbClr val="CBD2EB"/>
                </a:solidFill>
                <a:latin typeface="DejaVu Sans"/>
                <a:ea typeface="DejaVu Sans"/>
                <a:cs typeface="DejaVu Sans"/>
              </a:defRPr>
            </a:pPr>
            <a:r>
              <a:rPr sz="1425" b="0">
                <a:solidFill>
                  <a:srgbClr val="CBD2EB"/>
                </a:solidFill>
                <a:latin typeface="DejaVu Sans"/>
                <a:ea typeface="DejaVu Sans"/>
                <a:cs typeface="DejaVu Sans"/>
              </a:rPr>
              <a:t>Within authorized limits</a:t>
            </a:r>
          </a:p>
        </p:txBody>
      </p:sp>
      <p:sp>
        <p:nvSpPr>
          <p:cNvPr id="20" name="preliminary-agreement">
            <a:extLst xmlns:a="http://schemas.openxmlformats.org/drawingml/2006/main">
              <a:ext uri="{FF2B5EF4-FFF2-40B4-BE49-F238E27FC236}">
                <a16:creationId xmlns:a16="http://schemas.microsoft.com/office/drawing/2014/main" id="{C8896EEB-DFAE-44BB-9A72-694497D28D07}"/>
              </a:ext>
            </a:extLst>
          </p:cNvPr>
          <p:cNvSpPr>
            <a:spLocks xmlns:a="http://schemas.openxmlformats.org/drawingml/2006/main" noGrp="1"/>
          </p:cNvSpPr>
          <p:nvPr/>
        </p:nvSpPr>
        <p:spPr>
          <a:xfrm xmlns:a="http://schemas.openxmlformats.org/drawingml/2006/main">
            <a:off x="4191000" y="3933825"/>
            <a:ext cx="3810000" cy="1047750"/>
          </a:xfrm>
          <a:prstGeom xmlns:a="http://schemas.openxmlformats.org/drawingml/2006/main" prst="rect">
            <a:avLst/>
          </a:prstGeom>
          <a:solidFill xmlns:a="http://schemas.openxmlformats.org/drawingml/2006/main">
            <a:srgbClr val="173D41"/>
          </a:solidFill>
          <a:ln xmlns:a="http://schemas.openxmlformats.org/drawingml/2006/main" w="13335">
            <a:solidFill>
              <a:srgbClr val="3C4568"/>
            </a:solidFill>
            <a:prstDash val="solid"/>
          </a:ln>
        </p:spPr>
        <p:txBody>
          <a:bodyPr xmlns:a="http://schemas.openxmlformats.org/drawingml/2006/main"/>
          <a:lstStyle xmlns:a="http://schemas.openxmlformats.org/drawingml/2006/main"/>
          <a:p xmlns:a="http://schemas.openxmlformats.org/drawingml/2006/main">
            <a:r>
              <a:t/>
            </a:r>
          </a:p>
        </p:txBody>
      </p:sp>
      <p:sp>
        <p:nvSpPr>
          <p:cNvPr id="21" name="preliminary-agreement-title">
            <a:extLst xmlns:a="http://schemas.openxmlformats.org/drawingml/2006/main">
              <a:ext uri="{FF2B5EF4-FFF2-40B4-BE49-F238E27FC236}">
                <a16:creationId xmlns:a16="http://schemas.microsoft.com/office/drawing/2014/main" id="{58457B61-0C5B-4886-A163-624FDF822418}"/>
              </a:ext>
            </a:extLst>
          </p:cNvPr>
          <p:cNvSpPr>
            <a:spLocks xmlns:a="http://schemas.openxmlformats.org/drawingml/2006/main" noGrp="1"/>
          </p:cNvSpPr>
          <p:nvPr/>
        </p:nvSpPr>
        <p:spPr>
          <a:xfrm xmlns:a="http://schemas.openxmlformats.org/drawingml/2006/main">
            <a:off x="4333875" y="4095750"/>
            <a:ext cx="3524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950" b="1">
                <a:solidFill>
                  <a:srgbClr val="F6F7FF"/>
                </a:solidFill>
                <a:latin typeface="DejaVu Sans"/>
                <a:ea typeface="DejaVu Sans"/>
                <a:cs typeface="DejaVu Sans"/>
              </a:defRPr>
            </a:defPPr>
            <a:lvl1pPr algn="ctr">
              <a:buNone/>
              <a:defRPr sz="1950" b="1">
                <a:solidFill>
                  <a:srgbClr val="F6F7FF"/>
                </a:solidFill>
                <a:latin typeface="DejaVu Sans"/>
                <a:ea typeface="DejaVu Sans"/>
                <a:cs typeface="DejaVu Sans"/>
              </a:defRPr>
            </a:lvl1pPr>
            <a:lvl2pPr algn="ctr">
              <a:buNone/>
              <a:defRPr sz="1950" b="1">
                <a:solidFill>
                  <a:srgbClr val="F6F7FF"/>
                </a:solidFill>
                <a:latin typeface="DejaVu Sans"/>
                <a:ea typeface="DejaVu Sans"/>
                <a:cs typeface="DejaVu Sans"/>
              </a:defRPr>
            </a:lvl2pPr>
            <a:lvl3pPr algn="ctr">
              <a:buNone/>
              <a:defRPr sz="1950" b="1">
                <a:solidFill>
                  <a:srgbClr val="F6F7FF"/>
                </a:solidFill>
                <a:latin typeface="DejaVu Sans"/>
                <a:ea typeface="DejaVu Sans"/>
                <a:cs typeface="DejaVu Sans"/>
              </a:defRPr>
            </a:lvl3pPr>
            <a:lvl4pPr algn="ctr">
              <a:buNone/>
              <a:defRPr sz="1950" b="1">
                <a:solidFill>
                  <a:srgbClr val="F6F7FF"/>
                </a:solidFill>
                <a:latin typeface="DejaVu Sans"/>
                <a:ea typeface="DejaVu Sans"/>
                <a:cs typeface="DejaVu Sans"/>
              </a:defRPr>
            </a:lvl4pPr>
            <a:lvl5pPr algn="ctr">
              <a:buNone/>
              <a:defRPr sz="1950" b="1">
                <a:solidFill>
                  <a:srgbClr val="F6F7FF"/>
                </a:solidFill>
                <a:latin typeface="DejaVu Sans"/>
                <a:ea typeface="DejaVu Sans"/>
                <a:cs typeface="DejaVu Sans"/>
              </a:defRPr>
            </a:lvl5pPr>
            <a:lvl6pPr algn="ctr">
              <a:buNone/>
              <a:defRPr sz="1950" b="1">
                <a:solidFill>
                  <a:srgbClr val="F6F7FF"/>
                </a:solidFill>
                <a:latin typeface="DejaVu Sans"/>
                <a:ea typeface="DejaVu Sans"/>
                <a:cs typeface="DejaVu Sans"/>
              </a:defRPr>
            </a:lvl6pPr>
            <a:lvl7pPr algn="ctr">
              <a:buNone/>
              <a:defRPr sz="1950" b="1">
                <a:solidFill>
                  <a:srgbClr val="F6F7FF"/>
                </a:solidFill>
                <a:latin typeface="DejaVu Sans"/>
                <a:ea typeface="DejaVu Sans"/>
                <a:cs typeface="DejaVu Sans"/>
              </a:defRPr>
            </a:lvl7pPr>
            <a:lvl8pPr algn="ctr">
              <a:buNone/>
              <a:defRPr sz="1950" b="1">
                <a:solidFill>
                  <a:srgbClr val="F6F7FF"/>
                </a:solidFill>
                <a:latin typeface="DejaVu Sans"/>
                <a:ea typeface="DejaVu Sans"/>
                <a:cs typeface="DejaVu Sans"/>
              </a:defRPr>
            </a:lvl8pPr>
            <a:lvl9pPr algn="ctr">
              <a:buNone/>
              <a:defRPr sz="1950" b="1">
                <a:solidFill>
                  <a:srgbClr val="F6F7FF"/>
                </a:solidFill>
                <a:latin typeface="DejaVu Sans"/>
                <a:ea typeface="DejaVu Sans"/>
                <a:cs typeface="DejaVu Sans"/>
              </a:defRPr>
            </a:lvl9pPr>
          </a:lstStyle>
          <a:p xmlns:a="http://schemas.openxmlformats.org/drawingml/2006/main">
            <a:pPr algn="ctr">
              <a:lnSpc>
                <a:spcPct val="112000"/>
              </a:lnSpc>
              <a:buNone/>
              <a:defRPr sz="1950" b="1">
                <a:solidFill>
                  <a:srgbClr val="F6F7FF"/>
                </a:solidFill>
                <a:latin typeface="DejaVu Sans"/>
                <a:ea typeface="DejaVu Sans"/>
                <a:cs typeface="DejaVu Sans"/>
              </a:defRPr>
            </a:pPr>
            <a:r>
              <a:rPr sz="1950" b="1">
                <a:solidFill>
                  <a:srgbClr val="F6F7FF"/>
                </a:solidFill>
                <a:latin typeface="DejaVu Sans"/>
                <a:ea typeface="DejaVu Sans"/>
                <a:cs typeface="DejaVu Sans"/>
              </a:rPr>
              <a:t>Initial agreement</a:t>
            </a:r>
          </a:p>
        </p:txBody>
      </p:sp>
      <p:sp>
        <p:nvSpPr>
          <p:cNvPr id="22" name="preliminary-agreement-detail">
            <a:extLst xmlns:a="http://schemas.openxmlformats.org/drawingml/2006/main">
              <a:ext uri="{FF2B5EF4-FFF2-40B4-BE49-F238E27FC236}">
                <a16:creationId xmlns:a16="http://schemas.microsoft.com/office/drawing/2014/main" id="{BC8D31D4-40CE-493F-9441-A96CF749BACB}"/>
              </a:ext>
            </a:extLst>
          </p:cNvPr>
          <p:cNvSpPr>
            <a:spLocks xmlns:a="http://schemas.openxmlformats.org/drawingml/2006/main" noGrp="1"/>
          </p:cNvSpPr>
          <p:nvPr/>
        </p:nvSpPr>
        <p:spPr>
          <a:xfrm xmlns:a="http://schemas.openxmlformats.org/drawingml/2006/main">
            <a:off x="4362450" y="4524375"/>
            <a:ext cx="34671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F6F7FF"/>
                </a:solidFill>
                <a:latin typeface="DejaVu Sans"/>
                <a:ea typeface="DejaVu Sans"/>
                <a:cs typeface="DejaVu Sans"/>
              </a:defRPr>
            </a:defPPr>
            <a:lvl1pPr algn="ctr">
              <a:buNone/>
              <a:defRPr sz="1500" b="0">
                <a:solidFill>
                  <a:srgbClr val="F6F7FF"/>
                </a:solidFill>
                <a:latin typeface="DejaVu Sans"/>
                <a:ea typeface="DejaVu Sans"/>
                <a:cs typeface="DejaVu Sans"/>
              </a:defRPr>
            </a:lvl1pPr>
            <a:lvl2pPr algn="ctr">
              <a:buNone/>
              <a:defRPr sz="1500" b="0">
                <a:solidFill>
                  <a:srgbClr val="F6F7FF"/>
                </a:solidFill>
                <a:latin typeface="DejaVu Sans"/>
                <a:ea typeface="DejaVu Sans"/>
                <a:cs typeface="DejaVu Sans"/>
              </a:defRPr>
            </a:lvl2pPr>
            <a:lvl3pPr algn="ctr">
              <a:buNone/>
              <a:defRPr sz="1500" b="0">
                <a:solidFill>
                  <a:srgbClr val="F6F7FF"/>
                </a:solidFill>
                <a:latin typeface="DejaVu Sans"/>
                <a:ea typeface="DejaVu Sans"/>
                <a:cs typeface="DejaVu Sans"/>
              </a:defRPr>
            </a:lvl3pPr>
            <a:lvl4pPr algn="ctr">
              <a:buNone/>
              <a:defRPr sz="1500" b="0">
                <a:solidFill>
                  <a:srgbClr val="F6F7FF"/>
                </a:solidFill>
                <a:latin typeface="DejaVu Sans"/>
                <a:ea typeface="DejaVu Sans"/>
                <a:cs typeface="DejaVu Sans"/>
              </a:defRPr>
            </a:lvl4pPr>
            <a:lvl5pPr algn="ctr">
              <a:buNone/>
              <a:defRPr sz="1500" b="0">
                <a:solidFill>
                  <a:srgbClr val="F6F7FF"/>
                </a:solidFill>
                <a:latin typeface="DejaVu Sans"/>
                <a:ea typeface="DejaVu Sans"/>
                <a:cs typeface="DejaVu Sans"/>
              </a:defRPr>
            </a:lvl5pPr>
            <a:lvl6pPr algn="ctr">
              <a:buNone/>
              <a:defRPr sz="1500" b="0">
                <a:solidFill>
                  <a:srgbClr val="F6F7FF"/>
                </a:solidFill>
                <a:latin typeface="DejaVu Sans"/>
                <a:ea typeface="DejaVu Sans"/>
                <a:cs typeface="DejaVu Sans"/>
              </a:defRPr>
            </a:lvl6pPr>
            <a:lvl7pPr algn="ctr">
              <a:buNone/>
              <a:defRPr sz="1500" b="0">
                <a:solidFill>
                  <a:srgbClr val="F6F7FF"/>
                </a:solidFill>
                <a:latin typeface="DejaVu Sans"/>
                <a:ea typeface="DejaVu Sans"/>
                <a:cs typeface="DejaVu Sans"/>
              </a:defRPr>
            </a:lvl7pPr>
            <a:lvl8pPr algn="ctr">
              <a:buNone/>
              <a:defRPr sz="1500" b="0">
                <a:solidFill>
                  <a:srgbClr val="F6F7FF"/>
                </a:solidFill>
                <a:latin typeface="DejaVu Sans"/>
                <a:ea typeface="DejaVu Sans"/>
                <a:cs typeface="DejaVu Sans"/>
              </a:defRPr>
            </a:lvl8pPr>
            <a:lvl9pPr algn="ctr">
              <a:buNone/>
              <a:defRPr sz="1500" b="0">
                <a:solidFill>
                  <a:srgbClr val="F6F7FF"/>
                </a:solidFill>
                <a:latin typeface="DejaVu Sans"/>
                <a:ea typeface="DejaVu Sans"/>
                <a:cs typeface="DejaVu Sans"/>
              </a:defRPr>
            </a:lvl9pPr>
          </a:lstStyle>
          <a:p xmlns:a="http://schemas.openxmlformats.org/drawingml/2006/main">
            <a:pPr algn="ctr">
              <a:lnSpc>
                <a:spcPct val="112000"/>
              </a:lnSpc>
              <a:buNone/>
              <a:defRPr sz="1500" b="0">
                <a:solidFill>
                  <a:srgbClr val="F6F7FF"/>
                </a:solidFill>
                <a:latin typeface="DejaVu Sans"/>
                <a:ea typeface="DejaVu Sans"/>
                <a:cs typeface="DejaVu Sans"/>
              </a:defRPr>
            </a:pPr>
            <a:r>
              <a:rPr sz="1500" b="0">
                <a:solidFill>
                  <a:srgbClr val="F6F7FF"/>
                </a:solidFill>
                <a:latin typeface="DejaVu Sans"/>
                <a:ea typeface="DejaVu Sans"/>
                <a:cs typeface="DejaVu Sans"/>
              </a:rPr>
              <a:t>Proposed pricing and terms</a:t>
            </a:r>
          </a:p>
        </p:txBody>
      </p:sp>
      <p:sp>
        <p:nvSpPr>
          <p:cNvPr id="25" name="human-review">
            <a:extLst xmlns:a="http://schemas.openxmlformats.org/drawingml/2006/main">
              <a:ext uri="{FF2B5EF4-FFF2-40B4-BE49-F238E27FC236}">
                <a16:creationId xmlns:a16="http://schemas.microsoft.com/office/drawing/2014/main" id="{E3FE7918-D20E-45A1-9F42-AC8534E46F62}"/>
              </a:ext>
            </a:extLst>
          </p:cNvPr>
          <p:cNvSpPr>
            <a:spLocks xmlns:a="http://schemas.openxmlformats.org/drawingml/2006/main" noGrp="1"/>
          </p:cNvSpPr>
          <p:nvPr/>
        </p:nvSpPr>
        <p:spPr>
          <a:xfrm xmlns:a="http://schemas.openxmlformats.org/drawingml/2006/main">
            <a:off x="3810000" y="5314950"/>
            <a:ext cx="4572000" cy="504825"/>
          </a:xfrm>
          <a:prstGeom xmlns:a="http://schemas.openxmlformats.org/drawingml/2006/main" prst="rect">
            <a:avLst/>
          </a:prstGeom>
          <a:solidFill xmlns:a="http://schemas.openxmlformats.org/drawingml/2006/main">
            <a:srgbClr val="7357FF"/>
          </a:solidFill>
          <a:ln xmlns:a="http://schemas.openxmlformats.org/drawingml/2006/main" w="9525">
            <a:solidFill>
              <a:srgbClr val="7357FF"/>
            </a:solidFill>
            <a:prstDash val="solid"/>
          </a:ln>
        </p:spPr>
        <p:txBody>
          <a:bodyPr xmlns:a="http://schemas.openxmlformats.org/drawingml/2006/main" lIns="66675" tIns="66675" rIns="66675" bIns="66675" anchor="ctr"/>
          <a:lstStyle xmlns:a="http://schemas.openxmlformats.org/drawingml/2006/main">
            <a:defPPr algn="ctr">
              <a:defRPr sz="1875" b="1">
                <a:solidFill>
                  <a:srgbClr val="F6F7FF"/>
                </a:solidFill>
                <a:latin typeface="DejaVu Sans"/>
                <a:ea typeface="DejaVu Sans"/>
                <a:cs typeface="DejaVu Sans"/>
              </a:defRPr>
            </a:defPPr>
            <a:lvl1pPr algn="ctr">
              <a:buNone/>
              <a:defRPr sz="1875" b="1">
                <a:solidFill>
                  <a:srgbClr val="F6F7FF"/>
                </a:solidFill>
                <a:latin typeface="DejaVu Sans"/>
                <a:ea typeface="DejaVu Sans"/>
                <a:cs typeface="DejaVu Sans"/>
              </a:defRPr>
            </a:lvl1pPr>
            <a:lvl2pPr algn="ctr">
              <a:buNone/>
              <a:defRPr sz="1875" b="1">
                <a:solidFill>
                  <a:srgbClr val="F6F7FF"/>
                </a:solidFill>
                <a:latin typeface="DejaVu Sans"/>
                <a:ea typeface="DejaVu Sans"/>
                <a:cs typeface="DejaVu Sans"/>
              </a:defRPr>
            </a:lvl2pPr>
            <a:lvl3pPr algn="ctr">
              <a:buNone/>
              <a:defRPr sz="1875" b="1">
                <a:solidFill>
                  <a:srgbClr val="F6F7FF"/>
                </a:solidFill>
                <a:latin typeface="DejaVu Sans"/>
                <a:ea typeface="DejaVu Sans"/>
                <a:cs typeface="DejaVu Sans"/>
              </a:defRPr>
            </a:lvl3pPr>
            <a:lvl4pPr algn="ctr">
              <a:buNone/>
              <a:defRPr sz="1875" b="1">
                <a:solidFill>
                  <a:srgbClr val="F6F7FF"/>
                </a:solidFill>
                <a:latin typeface="DejaVu Sans"/>
                <a:ea typeface="DejaVu Sans"/>
                <a:cs typeface="DejaVu Sans"/>
              </a:defRPr>
            </a:lvl4pPr>
            <a:lvl5pPr algn="ctr">
              <a:buNone/>
              <a:defRPr sz="1875" b="1">
                <a:solidFill>
                  <a:srgbClr val="F6F7FF"/>
                </a:solidFill>
                <a:latin typeface="DejaVu Sans"/>
                <a:ea typeface="DejaVu Sans"/>
                <a:cs typeface="DejaVu Sans"/>
              </a:defRPr>
            </a:lvl5pPr>
            <a:lvl6pPr algn="ctr">
              <a:buNone/>
              <a:defRPr sz="1875" b="1">
                <a:solidFill>
                  <a:srgbClr val="F6F7FF"/>
                </a:solidFill>
                <a:latin typeface="DejaVu Sans"/>
                <a:ea typeface="DejaVu Sans"/>
                <a:cs typeface="DejaVu Sans"/>
              </a:defRPr>
            </a:lvl6pPr>
            <a:lvl7pPr algn="ctr">
              <a:buNone/>
              <a:defRPr sz="1875" b="1">
                <a:solidFill>
                  <a:srgbClr val="F6F7FF"/>
                </a:solidFill>
                <a:latin typeface="DejaVu Sans"/>
                <a:ea typeface="DejaVu Sans"/>
                <a:cs typeface="DejaVu Sans"/>
              </a:defRPr>
            </a:lvl7pPr>
            <a:lvl8pPr algn="ctr">
              <a:buNone/>
              <a:defRPr sz="1875" b="1">
                <a:solidFill>
                  <a:srgbClr val="F6F7FF"/>
                </a:solidFill>
                <a:latin typeface="DejaVu Sans"/>
                <a:ea typeface="DejaVu Sans"/>
                <a:cs typeface="DejaVu Sans"/>
              </a:defRPr>
            </a:lvl8pPr>
            <a:lvl9pPr algn="ctr">
              <a:buNone/>
              <a:defRPr sz="1875" b="1">
                <a:solidFill>
                  <a:srgbClr val="F6F7FF"/>
                </a:solidFill>
                <a:latin typeface="DejaVu Sans"/>
                <a:ea typeface="DejaVu Sans"/>
                <a:cs typeface="DejaVu Sans"/>
              </a:defRPr>
            </a:lvl9pPr>
          </a:lstStyle>
          <a:p xmlns:a="http://schemas.openxmlformats.org/drawingml/2006/main">
            <a:pPr algn="ctr">
              <a:buNone/>
              <a:defRPr sz="1875" b="1">
                <a:solidFill>
                  <a:srgbClr val="F6F7FF"/>
                </a:solidFill>
                <a:latin typeface="DejaVu Sans"/>
                <a:ea typeface="DejaVu Sans"/>
                <a:cs typeface="DejaVu Sans"/>
              </a:defRPr>
            </a:pPr>
            <a:r>
              <a:rPr sz="1875" b="1">
                <a:solidFill>
                  <a:srgbClr val="F6F7FF"/>
                </a:solidFill>
                <a:latin typeface="DejaVu Sans"/>
                <a:ea typeface="DejaVu Sans"/>
                <a:cs typeface="DejaVu Sans"/>
              </a:rPr>
              <a:t>Human review and decision</a:t>
            </a:r>
          </a:p>
        </p:txBody>
      </p:sp>
      <p:sp>
        <p:nvSpPr>
          <p:cNvPr id="27" name="human-options">
            <a:extLst xmlns:a="http://schemas.openxmlformats.org/drawingml/2006/main">
              <a:ext uri="{FF2B5EF4-FFF2-40B4-BE49-F238E27FC236}">
                <a16:creationId xmlns:a16="http://schemas.microsoft.com/office/drawing/2014/main" id="{1BA8B0BF-55F5-48C2-B1CA-077C1A4EB806}"/>
              </a:ext>
            </a:extLst>
          </p:cNvPr>
          <p:cNvSpPr>
            <a:spLocks xmlns:a="http://schemas.openxmlformats.org/drawingml/2006/main" noGrp="1"/>
          </p:cNvSpPr>
          <p:nvPr/>
        </p:nvSpPr>
        <p:spPr>
          <a:xfrm xmlns:a="http://schemas.openxmlformats.org/drawingml/2006/main">
            <a:off x="2667000" y="5848350"/>
            <a:ext cx="685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75" b="0">
                <a:solidFill>
                  <a:srgbClr val="F6F7FF"/>
                </a:solidFill>
                <a:latin typeface="DejaVu Sans"/>
                <a:ea typeface="DejaVu Sans"/>
                <a:cs typeface="DejaVu Sans"/>
              </a:defRPr>
            </a:defPPr>
            <a:lvl1pPr algn="ctr">
              <a:buNone/>
              <a:defRPr sz="1575" b="0">
                <a:solidFill>
                  <a:srgbClr val="F6F7FF"/>
                </a:solidFill>
                <a:latin typeface="DejaVu Sans"/>
                <a:ea typeface="DejaVu Sans"/>
                <a:cs typeface="DejaVu Sans"/>
              </a:defRPr>
            </a:lvl1pPr>
            <a:lvl2pPr algn="ctr">
              <a:buNone/>
              <a:defRPr sz="1575" b="0">
                <a:solidFill>
                  <a:srgbClr val="F6F7FF"/>
                </a:solidFill>
                <a:latin typeface="DejaVu Sans"/>
                <a:ea typeface="DejaVu Sans"/>
                <a:cs typeface="DejaVu Sans"/>
              </a:defRPr>
            </a:lvl2pPr>
            <a:lvl3pPr algn="ctr">
              <a:buNone/>
              <a:defRPr sz="1575" b="0">
                <a:solidFill>
                  <a:srgbClr val="F6F7FF"/>
                </a:solidFill>
                <a:latin typeface="DejaVu Sans"/>
                <a:ea typeface="DejaVu Sans"/>
                <a:cs typeface="DejaVu Sans"/>
              </a:defRPr>
            </a:lvl3pPr>
            <a:lvl4pPr algn="ctr">
              <a:buNone/>
              <a:defRPr sz="1575" b="0">
                <a:solidFill>
                  <a:srgbClr val="F6F7FF"/>
                </a:solidFill>
                <a:latin typeface="DejaVu Sans"/>
                <a:ea typeface="DejaVu Sans"/>
                <a:cs typeface="DejaVu Sans"/>
              </a:defRPr>
            </a:lvl4pPr>
            <a:lvl5pPr algn="ctr">
              <a:buNone/>
              <a:defRPr sz="1575" b="0">
                <a:solidFill>
                  <a:srgbClr val="F6F7FF"/>
                </a:solidFill>
                <a:latin typeface="DejaVu Sans"/>
                <a:ea typeface="DejaVu Sans"/>
                <a:cs typeface="DejaVu Sans"/>
              </a:defRPr>
            </a:lvl5pPr>
            <a:lvl6pPr algn="ctr">
              <a:buNone/>
              <a:defRPr sz="1575" b="0">
                <a:solidFill>
                  <a:srgbClr val="F6F7FF"/>
                </a:solidFill>
                <a:latin typeface="DejaVu Sans"/>
                <a:ea typeface="DejaVu Sans"/>
                <a:cs typeface="DejaVu Sans"/>
              </a:defRPr>
            </a:lvl6pPr>
            <a:lvl7pPr algn="ctr">
              <a:buNone/>
              <a:defRPr sz="1575" b="0">
                <a:solidFill>
                  <a:srgbClr val="F6F7FF"/>
                </a:solidFill>
                <a:latin typeface="DejaVu Sans"/>
                <a:ea typeface="DejaVu Sans"/>
                <a:cs typeface="DejaVu Sans"/>
              </a:defRPr>
            </a:lvl7pPr>
            <a:lvl8pPr algn="ctr">
              <a:buNone/>
              <a:defRPr sz="1575" b="0">
                <a:solidFill>
                  <a:srgbClr val="F6F7FF"/>
                </a:solidFill>
                <a:latin typeface="DejaVu Sans"/>
                <a:ea typeface="DejaVu Sans"/>
                <a:cs typeface="DejaVu Sans"/>
              </a:defRPr>
            </a:lvl8pPr>
            <a:lvl9pPr algn="ctr">
              <a:buNone/>
              <a:defRPr sz="1575" b="0">
                <a:solidFill>
                  <a:srgbClr val="F6F7FF"/>
                </a:solidFill>
                <a:latin typeface="DejaVu Sans"/>
                <a:ea typeface="DejaVu Sans"/>
                <a:cs typeface="DejaVu Sans"/>
              </a:defRPr>
            </a:lvl9pPr>
          </a:lstStyle>
          <a:p xmlns:a="http://schemas.openxmlformats.org/drawingml/2006/main">
            <a:pPr algn="ctr">
              <a:lnSpc>
                <a:spcPct val="112000"/>
              </a:lnSpc>
              <a:buNone/>
              <a:defRPr sz="1575" b="0">
                <a:solidFill>
                  <a:srgbClr val="F6F7FF"/>
                </a:solidFill>
                <a:latin typeface="DejaVu Sans"/>
                <a:ea typeface="DejaVu Sans"/>
                <a:cs typeface="DejaVu Sans"/>
              </a:defRPr>
            </a:pPr>
            <a:r>
              <a:rPr sz="1575" b="0">
                <a:solidFill>
                  <a:srgbClr val="F6F7FF"/>
                </a:solidFill>
                <a:latin typeface="DejaVu Sans"/>
                <a:ea typeface="DejaVu Sans"/>
                <a:cs typeface="DejaVu Sans"/>
              </a:rPr>
              <a:t>Review details, revise or approve</a:t>
            </a:r>
          </a:p>
        </p:txBody>
      </p:sp>
      <p:pic>
        <p:nvPicPr>
          <p:cNvPr id="28" name="buyer-agent-icon">
            <a:extLst xmlns:a="http://schemas.openxmlformats.org/drawingml/2006/main">
              <a:ext uri="{FF2B5EF4-FFF2-40B4-BE49-F238E27FC236}">
                <a16:creationId xmlns:a16="http://schemas.microsoft.com/office/drawing/2014/main" id="{9CDB4C8D-4A9D-4A6E-9A6F-621445587AAC}"/>
              </a:ext>
            </a:extLst>
          </p:cNvPr>
          <p:cNvPicPr>
            <a:picLocks xmlns:a="http://schemas.openxmlformats.org/drawingml/2006/main" noChangeAspect="1"/>
          </p:cNvPicPr>
          <p:nvPr/>
        </p:nvPicPr>
        <p:blipFill>
          <a:blip xmlns:r="http://schemas.openxmlformats.org/officeDocument/2006/relationships" xmlns:a="http://schemas.openxmlformats.org/drawingml/2006/main" r:embed="R6e898405683b4767"/>
          <a:srcRect xmlns:a="http://schemas.openxmlformats.org/drawingml/2006/main" l="0" t="0" r="50000" b="50000"/>
          <a:stretch xmlns:a="http://schemas.openxmlformats.org/drawingml/2006/main"/>
        </p:blipFill>
        <p:spPr>
          <a:xfrm xmlns:a="http://schemas.openxmlformats.org/drawingml/2006/main">
            <a:off x="2085975" y="1457325"/>
            <a:ext cx="762000" cy="762000"/>
          </a:xfrm>
          <a:prstGeom xmlns:a="http://schemas.openxmlformats.org/drawingml/2006/main" prst="rect">
            <a:avLst/>
          </a:prstGeom>
        </p:spPr>
      </p:pic>
      <p:pic>
        <p:nvPicPr>
          <p:cNvPr id="29" name="supplier-agent-icon">
            <a:extLst xmlns:a="http://schemas.openxmlformats.org/drawingml/2006/main">
              <a:ext uri="{FF2B5EF4-FFF2-40B4-BE49-F238E27FC236}">
                <a16:creationId xmlns:a16="http://schemas.microsoft.com/office/drawing/2014/main" id="{275A310E-DC33-4CA7-898A-FC7D5E28C0EC}"/>
              </a:ext>
            </a:extLst>
          </p:cNvPr>
          <p:cNvPicPr>
            <a:picLocks xmlns:a="http://schemas.openxmlformats.org/drawingml/2006/main" noChangeAspect="1"/>
          </p:cNvPicPr>
          <p:nvPr/>
        </p:nvPicPr>
        <p:blipFill>
          <a:blip xmlns:r="http://schemas.openxmlformats.org/officeDocument/2006/relationships" xmlns:a="http://schemas.openxmlformats.org/drawingml/2006/main" r:embed="R3385cdd531dd42de"/>
          <a:srcRect xmlns:a="http://schemas.openxmlformats.org/drawingml/2006/main" l="50000" t="0" r="0" b="50000"/>
          <a:stretch xmlns:a="http://schemas.openxmlformats.org/drawingml/2006/main"/>
        </p:blipFill>
        <p:spPr>
          <a:xfrm xmlns:a="http://schemas.openxmlformats.org/drawingml/2006/main">
            <a:off x="9344025" y="1457325"/>
            <a:ext cx="762000" cy="762000"/>
          </a:xfrm>
          <a:prstGeom xmlns:a="http://schemas.openxmlformats.org/drawingml/2006/main" prst="rect">
            <a:avLst/>
          </a:prstGeom>
        </p:spPr>
      </p:pic>
      <p:pic>
        <p:nvPicPr>
          <p:cNvPr id="30" name="buyer-human-reviewer-icon">
            <a:extLst xmlns:a="http://schemas.openxmlformats.org/drawingml/2006/main">
              <a:ext uri="{FF2B5EF4-FFF2-40B4-BE49-F238E27FC236}">
                <a16:creationId xmlns:a16="http://schemas.microsoft.com/office/drawing/2014/main" id="{4C4AC719-5122-4BB0-A8EA-BD7C887E578C}"/>
              </a:ext>
            </a:extLst>
          </p:cNvPr>
          <p:cNvPicPr>
            <a:picLocks xmlns:a="http://schemas.openxmlformats.org/drawingml/2006/main" noChangeAspect="1"/>
          </p:cNvPicPr>
          <p:nvPr/>
        </p:nvPicPr>
        <p:blipFill>
          <a:blip xmlns:r="http://schemas.openxmlformats.org/officeDocument/2006/relationships" xmlns:a="http://schemas.openxmlformats.org/drawingml/2006/main" r:embed="R2bda71d3d2bb4500"/>
          <a:srcRect xmlns:a="http://schemas.openxmlformats.org/drawingml/2006/main" l="0" t="50000" r="50000" b="0"/>
          <a:stretch xmlns:a="http://schemas.openxmlformats.org/drawingml/2006/main"/>
        </p:blipFill>
        <p:spPr>
          <a:xfrm xmlns:a="http://schemas.openxmlformats.org/drawingml/2006/main">
            <a:off x="2952750" y="5210175"/>
            <a:ext cx="704850" cy="704850"/>
          </a:xfrm>
          <a:prstGeom xmlns:a="http://schemas.openxmlformats.org/drawingml/2006/main" prst="rect">
            <a:avLst/>
          </a:prstGeom>
        </p:spPr>
      </p:pic>
      <p:pic>
        <p:nvPicPr>
          <p:cNvPr id="31" name="supplier-human-reviewer-icon">
            <a:extLst xmlns:a="http://schemas.openxmlformats.org/drawingml/2006/main">
              <a:ext uri="{FF2B5EF4-FFF2-40B4-BE49-F238E27FC236}">
                <a16:creationId xmlns:a16="http://schemas.microsoft.com/office/drawing/2014/main" id="{DA986569-BB24-425D-A8A5-528011C2ECC2}"/>
              </a:ext>
            </a:extLst>
          </p:cNvPr>
          <p:cNvPicPr>
            <a:picLocks xmlns:a="http://schemas.openxmlformats.org/drawingml/2006/main" noChangeAspect="1"/>
          </p:cNvPicPr>
          <p:nvPr/>
        </p:nvPicPr>
        <p:blipFill>
          <a:blip xmlns:r="http://schemas.openxmlformats.org/officeDocument/2006/relationships" xmlns:a="http://schemas.openxmlformats.org/drawingml/2006/main" r:embed="R3089ddaa85aa46f4"/>
          <a:srcRect xmlns:a="http://schemas.openxmlformats.org/drawingml/2006/main" l="50000" t="50000" r="0" b="0"/>
          <a:stretch xmlns:a="http://schemas.openxmlformats.org/drawingml/2006/main"/>
        </p:blipFill>
        <p:spPr>
          <a:xfrm xmlns:a="http://schemas.openxmlformats.org/drawingml/2006/main">
            <a:off x="8534400" y="5210175"/>
            <a:ext cx="704850" cy="704850"/>
          </a:xfrm>
          <a:prstGeom xmlns:a="http://schemas.openxmlformats.org/drawingml/2006/main" prst="rect">
            <a:avLst/>
          </a:prstGeom>
        </p:spPr>
      </p:pic>
    </p:spTree>
    <p:extLst>
      <p:ext uri="{BB962C8B-B14F-4D97-AF65-F5344CB8AC3E}">
        <p14:creationId xmlns:p14="http://schemas.microsoft.com/office/powerpoint/2010/main" val="1058985212"/>
      </p:ext>
    </p:extLst>
  </p:cSld>
</p:sld>
</file>

<file path=ppt/slides/slide9.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3" name="slide-title">
            <a:extLst xmlns:a="http://schemas.openxmlformats.org/drawingml/2006/main">
              <a:ext uri="{FF2B5EF4-FFF2-40B4-BE49-F238E27FC236}">
                <a16:creationId xmlns:a16="http://schemas.microsoft.com/office/drawing/2014/main" id="{955BE9A5-D0A8-4979-9C3A-71E63968DA6E}"/>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171C3D"/>
                </a:solidFill>
                <a:latin typeface="DejaVu Sans"/>
                <a:ea typeface="DejaVu Sans"/>
                <a:cs typeface="DejaVu Sans"/>
              </a:defRPr>
            </a:defPPr>
            <a:lvl1pPr algn="l">
              <a:buNone/>
              <a:defRPr sz="3225" b="1">
                <a:solidFill>
                  <a:srgbClr val="171C3D"/>
                </a:solidFill>
                <a:latin typeface="DejaVu Sans"/>
                <a:ea typeface="DejaVu Sans"/>
                <a:cs typeface="DejaVu Sans"/>
              </a:defRPr>
            </a:lvl1pPr>
            <a:lvl2pPr algn="l">
              <a:buNone/>
              <a:defRPr sz="3225" b="1">
                <a:solidFill>
                  <a:srgbClr val="171C3D"/>
                </a:solidFill>
                <a:latin typeface="DejaVu Sans"/>
                <a:ea typeface="DejaVu Sans"/>
                <a:cs typeface="DejaVu Sans"/>
              </a:defRPr>
            </a:lvl2pPr>
            <a:lvl3pPr algn="l">
              <a:buNone/>
              <a:defRPr sz="3225" b="1">
                <a:solidFill>
                  <a:srgbClr val="171C3D"/>
                </a:solidFill>
                <a:latin typeface="DejaVu Sans"/>
                <a:ea typeface="DejaVu Sans"/>
                <a:cs typeface="DejaVu Sans"/>
              </a:defRPr>
            </a:lvl3pPr>
            <a:lvl4pPr algn="l">
              <a:buNone/>
              <a:defRPr sz="3225" b="1">
                <a:solidFill>
                  <a:srgbClr val="171C3D"/>
                </a:solidFill>
                <a:latin typeface="DejaVu Sans"/>
                <a:ea typeface="DejaVu Sans"/>
                <a:cs typeface="DejaVu Sans"/>
              </a:defRPr>
            </a:lvl4pPr>
            <a:lvl5pPr algn="l">
              <a:buNone/>
              <a:defRPr sz="3225" b="1">
                <a:solidFill>
                  <a:srgbClr val="171C3D"/>
                </a:solidFill>
                <a:latin typeface="DejaVu Sans"/>
                <a:ea typeface="DejaVu Sans"/>
                <a:cs typeface="DejaVu Sans"/>
              </a:defRPr>
            </a:lvl5pPr>
            <a:lvl6pPr algn="l">
              <a:buNone/>
              <a:defRPr sz="3225" b="1">
                <a:solidFill>
                  <a:srgbClr val="171C3D"/>
                </a:solidFill>
                <a:latin typeface="DejaVu Sans"/>
                <a:ea typeface="DejaVu Sans"/>
                <a:cs typeface="DejaVu Sans"/>
              </a:defRPr>
            </a:lvl6pPr>
            <a:lvl7pPr algn="l">
              <a:buNone/>
              <a:defRPr sz="3225" b="1">
                <a:solidFill>
                  <a:srgbClr val="171C3D"/>
                </a:solidFill>
                <a:latin typeface="DejaVu Sans"/>
                <a:ea typeface="DejaVu Sans"/>
                <a:cs typeface="DejaVu Sans"/>
              </a:defRPr>
            </a:lvl7pPr>
            <a:lvl8pPr algn="l">
              <a:buNone/>
              <a:defRPr sz="3225" b="1">
                <a:solidFill>
                  <a:srgbClr val="171C3D"/>
                </a:solidFill>
                <a:latin typeface="DejaVu Sans"/>
                <a:ea typeface="DejaVu Sans"/>
                <a:cs typeface="DejaVu Sans"/>
              </a:defRPr>
            </a:lvl8pPr>
            <a:lvl9pPr algn="l">
              <a:buNone/>
              <a:defRPr sz="3225" b="1">
                <a:solidFill>
                  <a:srgbClr val="171C3D"/>
                </a:solidFill>
                <a:latin typeface="DejaVu Sans"/>
                <a:ea typeface="DejaVu Sans"/>
                <a:cs typeface="DejaVu Sans"/>
              </a:defRPr>
            </a:lvl9pPr>
          </a:lstStyle>
          <a:p xmlns:a="http://schemas.openxmlformats.org/drawingml/2006/main">
            <a:pPr algn="l">
              <a:lnSpc>
                <a:spcPct val="112000"/>
              </a:lnSpc>
              <a:buNone/>
              <a:defRPr sz="3225" b="1">
                <a:solidFill>
                  <a:srgbClr val="171C3D"/>
                </a:solidFill>
                <a:latin typeface="DejaVu Sans"/>
                <a:ea typeface="DejaVu Sans"/>
                <a:cs typeface="DejaVu Sans"/>
              </a:defRPr>
            </a:pPr>
            <a:r>
              <a:rPr sz="3225" b="1">
                <a:solidFill>
                  <a:srgbClr val="171C3D"/>
                </a:solidFill>
                <a:latin typeface="DejaVu Sans"/>
                <a:ea typeface="DejaVu Sans"/>
                <a:cs typeface="DejaVu Sans"/>
              </a:rPr>
              <a:t>A focused Canadian entry market</a:t>
            </a:r>
          </a:p>
        </p:txBody>
      </p:sp>
      <p:sp>
        <p:nvSpPr>
          <p:cNvPr id="2" name="slide-subtitle">
            <a:extLst xmlns:a="http://schemas.openxmlformats.org/drawingml/2006/main">
              <a:ext uri="{FF2B5EF4-FFF2-40B4-BE49-F238E27FC236}">
                <a16:creationId xmlns:a16="http://schemas.microsoft.com/office/drawing/2014/main" id="{6C94BE11-9D2A-46F8-9BE5-94BC6223F9A7}"/>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4B526F"/>
                </a:solidFill>
                <a:latin typeface="DejaVu Sans"/>
                <a:ea typeface="DejaVu Sans"/>
                <a:cs typeface="DejaVu Sans"/>
              </a:defRPr>
            </a:defPPr>
            <a:lvl1pPr algn="l">
              <a:buNone/>
              <a:defRPr sz="1725" b="0">
                <a:solidFill>
                  <a:srgbClr val="4B526F"/>
                </a:solidFill>
                <a:latin typeface="DejaVu Sans"/>
                <a:ea typeface="DejaVu Sans"/>
                <a:cs typeface="DejaVu Sans"/>
              </a:defRPr>
            </a:lvl1pPr>
            <a:lvl2pPr algn="l">
              <a:buNone/>
              <a:defRPr sz="1725" b="0">
                <a:solidFill>
                  <a:srgbClr val="4B526F"/>
                </a:solidFill>
                <a:latin typeface="DejaVu Sans"/>
                <a:ea typeface="DejaVu Sans"/>
                <a:cs typeface="DejaVu Sans"/>
              </a:defRPr>
            </a:lvl2pPr>
            <a:lvl3pPr algn="l">
              <a:buNone/>
              <a:defRPr sz="1725" b="0">
                <a:solidFill>
                  <a:srgbClr val="4B526F"/>
                </a:solidFill>
                <a:latin typeface="DejaVu Sans"/>
                <a:ea typeface="DejaVu Sans"/>
                <a:cs typeface="DejaVu Sans"/>
              </a:defRPr>
            </a:lvl3pPr>
            <a:lvl4pPr algn="l">
              <a:buNone/>
              <a:defRPr sz="1725" b="0">
                <a:solidFill>
                  <a:srgbClr val="4B526F"/>
                </a:solidFill>
                <a:latin typeface="DejaVu Sans"/>
                <a:ea typeface="DejaVu Sans"/>
                <a:cs typeface="DejaVu Sans"/>
              </a:defRPr>
            </a:lvl4pPr>
            <a:lvl5pPr algn="l">
              <a:buNone/>
              <a:defRPr sz="1725" b="0">
                <a:solidFill>
                  <a:srgbClr val="4B526F"/>
                </a:solidFill>
                <a:latin typeface="DejaVu Sans"/>
                <a:ea typeface="DejaVu Sans"/>
                <a:cs typeface="DejaVu Sans"/>
              </a:defRPr>
            </a:lvl5pPr>
            <a:lvl6pPr algn="l">
              <a:buNone/>
              <a:defRPr sz="1725" b="0">
                <a:solidFill>
                  <a:srgbClr val="4B526F"/>
                </a:solidFill>
                <a:latin typeface="DejaVu Sans"/>
                <a:ea typeface="DejaVu Sans"/>
                <a:cs typeface="DejaVu Sans"/>
              </a:defRPr>
            </a:lvl6pPr>
            <a:lvl7pPr algn="l">
              <a:buNone/>
              <a:defRPr sz="1725" b="0">
                <a:solidFill>
                  <a:srgbClr val="4B526F"/>
                </a:solidFill>
                <a:latin typeface="DejaVu Sans"/>
                <a:ea typeface="DejaVu Sans"/>
                <a:cs typeface="DejaVu Sans"/>
              </a:defRPr>
            </a:lvl7pPr>
            <a:lvl8pPr algn="l">
              <a:buNone/>
              <a:defRPr sz="1725" b="0">
                <a:solidFill>
                  <a:srgbClr val="4B526F"/>
                </a:solidFill>
                <a:latin typeface="DejaVu Sans"/>
                <a:ea typeface="DejaVu Sans"/>
                <a:cs typeface="DejaVu Sans"/>
              </a:defRPr>
            </a:lvl8pPr>
            <a:lvl9pPr algn="l">
              <a:buNone/>
              <a:defRPr sz="1725" b="0">
                <a:solidFill>
                  <a:srgbClr val="4B526F"/>
                </a:solidFill>
                <a:latin typeface="DejaVu Sans"/>
                <a:ea typeface="DejaVu Sans"/>
                <a:cs typeface="DejaVu Sans"/>
              </a:defRPr>
            </a:lvl9pPr>
          </a:lstStyle>
          <a:p xmlns:a="http://schemas.openxmlformats.org/drawingml/2006/main">
            <a:pPr algn="l">
              <a:lnSpc>
                <a:spcPct val="112000"/>
              </a:lnSpc>
              <a:buNone/>
              <a:defRPr sz="1725" b="0">
                <a:solidFill>
                  <a:srgbClr val="4B526F"/>
                </a:solidFill>
                <a:latin typeface="DejaVu Sans"/>
                <a:ea typeface="DejaVu Sans"/>
                <a:cs typeface="DejaVu Sans"/>
              </a:defRPr>
            </a:pPr>
            <a:r>
              <a:rPr sz="1725" b="0">
                <a:solidFill>
                  <a:srgbClr val="4B526F"/>
                </a:solidFill>
                <a:latin typeface="DejaVu Sans"/>
                <a:ea typeface="DejaVu Sans"/>
                <a:cs typeface="DejaVu Sans"/>
              </a:rPr>
              <a:t>Manufacturing and wholesale SMEs provide a starting universe, not a qualified customer list</a:t>
            </a:r>
          </a:p>
        </p:txBody>
      </p:sp>
      <p:sp>
        <p:nvSpPr>
          <p:cNvPr id="3" name="brand">
            <a:extLst xmlns:a="http://schemas.openxmlformats.org/drawingml/2006/main">
              <a:ext uri="{FF2B5EF4-FFF2-40B4-BE49-F238E27FC236}">
                <a16:creationId xmlns:a16="http://schemas.microsoft.com/office/drawing/2014/main" id="{831E5C53-0B43-441D-B51D-471E00723860}"/>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69728D"/>
                </a:solidFill>
                <a:latin typeface="DejaVu Sans"/>
                <a:ea typeface="DejaVu Sans"/>
                <a:cs typeface="DejaVu Sans"/>
              </a:defRPr>
            </a:defPPr>
            <a:lvl1pPr algn="l">
              <a:buNone/>
              <a:defRPr sz="1050" b="1">
                <a:solidFill>
                  <a:srgbClr val="69728D"/>
                </a:solidFill>
                <a:latin typeface="DejaVu Sans"/>
                <a:ea typeface="DejaVu Sans"/>
                <a:cs typeface="DejaVu Sans"/>
              </a:defRPr>
            </a:lvl1pPr>
            <a:lvl2pPr algn="l">
              <a:buNone/>
              <a:defRPr sz="1050" b="1">
                <a:solidFill>
                  <a:srgbClr val="69728D"/>
                </a:solidFill>
                <a:latin typeface="DejaVu Sans"/>
                <a:ea typeface="DejaVu Sans"/>
                <a:cs typeface="DejaVu Sans"/>
              </a:defRPr>
            </a:lvl2pPr>
            <a:lvl3pPr algn="l">
              <a:buNone/>
              <a:defRPr sz="1050" b="1">
                <a:solidFill>
                  <a:srgbClr val="69728D"/>
                </a:solidFill>
                <a:latin typeface="DejaVu Sans"/>
                <a:ea typeface="DejaVu Sans"/>
                <a:cs typeface="DejaVu Sans"/>
              </a:defRPr>
            </a:lvl3pPr>
            <a:lvl4pPr algn="l">
              <a:buNone/>
              <a:defRPr sz="1050" b="1">
                <a:solidFill>
                  <a:srgbClr val="69728D"/>
                </a:solidFill>
                <a:latin typeface="DejaVu Sans"/>
                <a:ea typeface="DejaVu Sans"/>
                <a:cs typeface="DejaVu Sans"/>
              </a:defRPr>
            </a:lvl4pPr>
            <a:lvl5pPr algn="l">
              <a:buNone/>
              <a:defRPr sz="1050" b="1">
                <a:solidFill>
                  <a:srgbClr val="69728D"/>
                </a:solidFill>
                <a:latin typeface="DejaVu Sans"/>
                <a:ea typeface="DejaVu Sans"/>
                <a:cs typeface="DejaVu Sans"/>
              </a:defRPr>
            </a:lvl5pPr>
            <a:lvl6pPr algn="l">
              <a:buNone/>
              <a:defRPr sz="1050" b="1">
                <a:solidFill>
                  <a:srgbClr val="69728D"/>
                </a:solidFill>
                <a:latin typeface="DejaVu Sans"/>
                <a:ea typeface="DejaVu Sans"/>
                <a:cs typeface="DejaVu Sans"/>
              </a:defRPr>
            </a:lvl6pPr>
            <a:lvl7pPr algn="l">
              <a:buNone/>
              <a:defRPr sz="1050" b="1">
                <a:solidFill>
                  <a:srgbClr val="69728D"/>
                </a:solidFill>
                <a:latin typeface="DejaVu Sans"/>
                <a:ea typeface="DejaVu Sans"/>
                <a:cs typeface="DejaVu Sans"/>
              </a:defRPr>
            </a:lvl7pPr>
            <a:lvl8pPr algn="l">
              <a:buNone/>
              <a:defRPr sz="1050" b="1">
                <a:solidFill>
                  <a:srgbClr val="69728D"/>
                </a:solidFill>
                <a:latin typeface="DejaVu Sans"/>
                <a:ea typeface="DejaVu Sans"/>
                <a:cs typeface="DejaVu Sans"/>
              </a:defRPr>
            </a:lvl8pPr>
            <a:lvl9pPr algn="l">
              <a:buNone/>
              <a:defRPr sz="1050" b="1">
                <a:solidFill>
                  <a:srgbClr val="69728D"/>
                </a:solidFill>
                <a:latin typeface="DejaVu Sans"/>
                <a:ea typeface="DejaVu Sans"/>
                <a:cs typeface="DejaVu Sans"/>
              </a:defRPr>
            </a:lvl9pPr>
          </a:lstStyle>
          <a:p xmlns:a="http://schemas.openxmlformats.org/drawingml/2006/main">
            <a:pPr algn="l">
              <a:lnSpc>
                <a:spcPct val="112000"/>
              </a:lnSpc>
              <a:buNone/>
              <a:defRPr sz="1050" b="1">
                <a:solidFill>
                  <a:srgbClr val="69728D"/>
                </a:solidFill>
                <a:latin typeface="DejaVu Sans"/>
                <a:ea typeface="DejaVu Sans"/>
                <a:cs typeface="DejaVu Sans"/>
              </a:defRPr>
            </a:pPr>
            <a:r>
              <a:rPr sz="1050" b="1">
                <a:solidFill>
                  <a:srgbClr val="69728D"/>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546435F6-F4CD-4AD5-A5E2-1089621D75AB}"/>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9728D"/>
                </a:solidFill>
                <a:latin typeface="DejaVu Sans"/>
                <a:ea typeface="DejaVu Sans"/>
                <a:cs typeface="DejaVu Sans"/>
              </a:defRPr>
            </a:defPPr>
            <a:lvl1pPr algn="r">
              <a:buNone/>
              <a:defRPr sz="1050" b="0">
                <a:solidFill>
                  <a:srgbClr val="69728D"/>
                </a:solidFill>
                <a:latin typeface="DejaVu Sans"/>
                <a:ea typeface="DejaVu Sans"/>
                <a:cs typeface="DejaVu Sans"/>
              </a:defRPr>
            </a:lvl1pPr>
            <a:lvl2pPr algn="r">
              <a:buNone/>
              <a:defRPr sz="1050" b="0">
                <a:solidFill>
                  <a:srgbClr val="69728D"/>
                </a:solidFill>
                <a:latin typeface="DejaVu Sans"/>
                <a:ea typeface="DejaVu Sans"/>
                <a:cs typeface="DejaVu Sans"/>
              </a:defRPr>
            </a:lvl2pPr>
            <a:lvl3pPr algn="r">
              <a:buNone/>
              <a:defRPr sz="1050" b="0">
                <a:solidFill>
                  <a:srgbClr val="69728D"/>
                </a:solidFill>
                <a:latin typeface="DejaVu Sans"/>
                <a:ea typeface="DejaVu Sans"/>
                <a:cs typeface="DejaVu Sans"/>
              </a:defRPr>
            </a:lvl3pPr>
            <a:lvl4pPr algn="r">
              <a:buNone/>
              <a:defRPr sz="1050" b="0">
                <a:solidFill>
                  <a:srgbClr val="69728D"/>
                </a:solidFill>
                <a:latin typeface="DejaVu Sans"/>
                <a:ea typeface="DejaVu Sans"/>
                <a:cs typeface="DejaVu Sans"/>
              </a:defRPr>
            </a:lvl4pPr>
            <a:lvl5pPr algn="r">
              <a:buNone/>
              <a:defRPr sz="1050" b="0">
                <a:solidFill>
                  <a:srgbClr val="69728D"/>
                </a:solidFill>
                <a:latin typeface="DejaVu Sans"/>
                <a:ea typeface="DejaVu Sans"/>
                <a:cs typeface="DejaVu Sans"/>
              </a:defRPr>
            </a:lvl5pPr>
            <a:lvl6pPr algn="r">
              <a:buNone/>
              <a:defRPr sz="1050" b="0">
                <a:solidFill>
                  <a:srgbClr val="69728D"/>
                </a:solidFill>
                <a:latin typeface="DejaVu Sans"/>
                <a:ea typeface="DejaVu Sans"/>
                <a:cs typeface="DejaVu Sans"/>
              </a:defRPr>
            </a:lvl6pPr>
            <a:lvl7pPr algn="r">
              <a:buNone/>
              <a:defRPr sz="1050" b="0">
                <a:solidFill>
                  <a:srgbClr val="69728D"/>
                </a:solidFill>
                <a:latin typeface="DejaVu Sans"/>
                <a:ea typeface="DejaVu Sans"/>
                <a:cs typeface="DejaVu Sans"/>
              </a:defRPr>
            </a:lvl7pPr>
            <a:lvl8pPr algn="r">
              <a:buNone/>
              <a:defRPr sz="1050" b="0">
                <a:solidFill>
                  <a:srgbClr val="69728D"/>
                </a:solidFill>
                <a:latin typeface="DejaVu Sans"/>
                <a:ea typeface="DejaVu Sans"/>
                <a:cs typeface="DejaVu Sans"/>
              </a:defRPr>
            </a:lvl8pPr>
            <a:lvl9pPr algn="r">
              <a:buNone/>
              <a:defRPr sz="1050" b="0">
                <a:solidFill>
                  <a:srgbClr val="69728D"/>
                </a:solidFill>
                <a:latin typeface="DejaVu Sans"/>
                <a:ea typeface="DejaVu Sans"/>
                <a:cs typeface="DejaVu Sans"/>
              </a:defRPr>
            </a:lvl9pPr>
          </a:lstStyle>
          <a:p xmlns:a="http://schemas.openxmlformats.org/drawingml/2006/main">
            <a:pPr algn="r">
              <a:lnSpc>
                <a:spcPct val="112000"/>
              </a:lnSpc>
              <a:buNone/>
              <a:defRPr sz="1050" b="0">
                <a:solidFill>
                  <a:srgbClr val="69728D"/>
                </a:solidFill>
                <a:latin typeface="DejaVu Sans"/>
                <a:ea typeface="DejaVu Sans"/>
                <a:cs typeface="DejaVu Sans"/>
              </a:defRPr>
            </a:pPr>
            <a:r>
              <a:rPr sz="1050" b="0">
                <a:solidFill>
                  <a:srgbClr val="69728D"/>
                </a:solidFill>
                <a:latin typeface="DejaVu Sans"/>
                <a:ea typeface="DejaVu Sans"/>
                <a:cs typeface="DejaVu Sans"/>
              </a:rPr>
              <a:t>09</a:t>
            </a:r>
          </a:p>
        </p:txBody>
      </p:sp>
      <p:sp>
        <p:nvSpPr>
          <p:cNvPr id="5" name="source-footnote">
            <a:extLst xmlns:a="http://schemas.openxmlformats.org/drawingml/2006/main">
              <a:ext uri="{FF2B5EF4-FFF2-40B4-BE49-F238E27FC236}">
                <a16:creationId xmlns:a16="http://schemas.microsoft.com/office/drawing/2014/main" id="{7DBB77CA-1C95-484D-9362-845ACD68A9DD}"/>
              </a:ext>
            </a:extLst>
          </p:cNvPr>
          <p:cNvSpPr>
            <a:spLocks xmlns:a="http://schemas.openxmlformats.org/drawingml/2006/main" noGrp="1"/>
          </p:cNvSpPr>
          <p:nvPr/>
        </p:nvSpPr>
        <p:spPr>
          <a:xfrm xmlns:a="http://schemas.openxmlformats.org/drawingml/2006/main">
            <a:off x="552450" y="6105525"/>
            <a:ext cx="11096625"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13" b="0">
                <a:solidFill>
                  <a:srgbClr val="69728D"/>
                </a:solidFill>
                <a:latin typeface="DejaVu Sans"/>
                <a:ea typeface="DejaVu Sans"/>
                <a:cs typeface="DejaVu Sans"/>
              </a:defRPr>
            </a:defPPr>
            <a:lvl1pPr algn="l">
              <a:buNone/>
              <a:defRPr sz="1013" b="0">
                <a:solidFill>
                  <a:srgbClr val="69728D"/>
                </a:solidFill>
                <a:latin typeface="DejaVu Sans"/>
                <a:ea typeface="DejaVu Sans"/>
                <a:cs typeface="DejaVu Sans"/>
              </a:defRPr>
            </a:lvl1pPr>
            <a:lvl2pPr algn="l">
              <a:buNone/>
              <a:defRPr sz="1013" b="0">
                <a:solidFill>
                  <a:srgbClr val="69728D"/>
                </a:solidFill>
                <a:latin typeface="DejaVu Sans"/>
                <a:ea typeface="DejaVu Sans"/>
                <a:cs typeface="DejaVu Sans"/>
              </a:defRPr>
            </a:lvl2pPr>
            <a:lvl3pPr algn="l">
              <a:buNone/>
              <a:defRPr sz="1013" b="0">
                <a:solidFill>
                  <a:srgbClr val="69728D"/>
                </a:solidFill>
                <a:latin typeface="DejaVu Sans"/>
                <a:ea typeface="DejaVu Sans"/>
                <a:cs typeface="DejaVu Sans"/>
              </a:defRPr>
            </a:lvl3pPr>
            <a:lvl4pPr algn="l">
              <a:buNone/>
              <a:defRPr sz="1013" b="0">
                <a:solidFill>
                  <a:srgbClr val="69728D"/>
                </a:solidFill>
                <a:latin typeface="DejaVu Sans"/>
                <a:ea typeface="DejaVu Sans"/>
                <a:cs typeface="DejaVu Sans"/>
              </a:defRPr>
            </a:lvl4pPr>
            <a:lvl5pPr algn="l">
              <a:buNone/>
              <a:defRPr sz="1013" b="0">
                <a:solidFill>
                  <a:srgbClr val="69728D"/>
                </a:solidFill>
                <a:latin typeface="DejaVu Sans"/>
                <a:ea typeface="DejaVu Sans"/>
                <a:cs typeface="DejaVu Sans"/>
              </a:defRPr>
            </a:lvl5pPr>
            <a:lvl6pPr algn="l">
              <a:buNone/>
              <a:defRPr sz="1013" b="0">
                <a:solidFill>
                  <a:srgbClr val="69728D"/>
                </a:solidFill>
                <a:latin typeface="DejaVu Sans"/>
                <a:ea typeface="DejaVu Sans"/>
                <a:cs typeface="DejaVu Sans"/>
              </a:defRPr>
            </a:lvl6pPr>
            <a:lvl7pPr algn="l">
              <a:buNone/>
              <a:defRPr sz="1013" b="0">
                <a:solidFill>
                  <a:srgbClr val="69728D"/>
                </a:solidFill>
                <a:latin typeface="DejaVu Sans"/>
                <a:ea typeface="DejaVu Sans"/>
                <a:cs typeface="DejaVu Sans"/>
              </a:defRPr>
            </a:lvl7pPr>
            <a:lvl8pPr algn="l">
              <a:buNone/>
              <a:defRPr sz="1013" b="0">
                <a:solidFill>
                  <a:srgbClr val="69728D"/>
                </a:solidFill>
                <a:latin typeface="DejaVu Sans"/>
                <a:ea typeface="DejaVu Sans"/>
                <a:cs typeface="DejaVu Sans"/>
              </a:defRPr>
            </a:lvl8pPr>
            <a:lvl9pPr algn="l">
              <a:buNone/>
              <a:defRPr sz="1013" b="0">
                <a:solidFill>
                  <a:srgbClr val="69728D"/>
                </a:solidFill>
                <a:latin typeface="DejaVu Sans"/>
                <a:ea typeface="DejaVu Sans"/>
                <a:cs typeface="DejaVu Sans"/>
              </a:defRPr>
            </a:lvl9pPr>
          </a:lstStyle>
          <a:p xmlns:a="http://schemas.openxmlformats.org/drawingml/2006/main">
            <a:pPr algn="l">
              <a:lnSpc>
                <a:spcPct val="112000"/>
              </a:lnSpc>
              <a:buNone/>
              <a:defRPr sz="1013" b="0">
                <a:solidFill>
                  <a:srgbClr val="69728D"/>
                </a:solidFill>
                <a:latin typeface="DejaVu Sans"/>
                <a:ea typeface="DejaVu Sans"/>
                <a:cs typeface="DejaVu Sans"/>
              </a:defRPr>
            </a:pPr>
            <a:r>
              <a:rPr sz="1013" b="0">
                <a:solidFill>
                  <a:srgbClr val="69728D"/>
                </a:solidFill>
                <a:latin typeface="DejaVu Sans"/>
                <a:ea typeface="DejaVu Sans"/>
                <a:cs typeface="DejaVu Sans"/>
              </a:rPr>
              <a:t>ISED, Key Small Business Statistics 2025, December 2024 counts. Fit rate and subscription value below are planning assumptions.</a:t>
            </a:r>
          </a:p>
        </p:txBody>
      </p:sp>
      <p:sp>
        <p:nvSpPr>
          <p:cNvPr id="6" name="market-universe">
            <a:extLst xmlns:a="http://schemas.openxmlformats.org/drawingml/2006/main">
              <a:ext uri="{FF2B5EF4-FFF2-40B4-BE49-F238E27FC236}">
                <a16:creationId xmlns:a16="http://schemas.microsoft.com/office/drawing/2014/main" id="{9840AFB5-DC7A-4107-B12E-C8DB8F103D2A}"/>
              </a:ext>
            </a:extLst>
          </p:cNvPr>
          <p:cNvSpPr>
            <a:spLocks xmlns:a="http://schemas.openxmlformats.org/drawingml/2006/main" noGrp="1"/>
          </p:cNvSpPr>
          <p:nvPr/>
        </p:nvSpPr>
        <p:spPr>
          <a:xfrm xmlns:a="http://schemas.openxmlformats.org/drawingml/2006/main">
            <a:off x="552450" y="2009775"/>
            <a:ext cx="581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6525" b="1">
                <a:solidFill>
                  <a:srgbClr val="171C3D"/>
                </a:solidFill>
                <a:latin typeface="DejaVu Sans"/>
                <a:ea typeface="DejaVu Sans"/>
                <a:cs typeface="DejaVu Sans"/>
              </a:defRPr>
            </a:defPPr>
            <a:lvl1pPr algn="l">
              <a:buNone/>
              <a:defRPr sz="6525" b="1">
                <a:solidFill>
                  <a:srgbClr val="171C3D"/>
                </a:solidFill>
                <a:latin typeface="DejaVu Sans"/>
                <a:ea typeface="DejaVu Sans"/>
                <a:cs typeface="DejaVu Sans"/>
              </a:defRPr>
            </a:lvl1pPr>
            <a:lvl2pPr algn="l">
              <a:buNone/>
              <a:defRPr sz="6525" b="1">
                <a:solidFill>
                  <a:srgbClr val="171C3D"/>
                </a:solidFill>
                <a:latin typeface="DejaVu Sans"/>
                <a:ea typeface="DejaVu Sans"/>
                <a:cs typeface="DejaVu Sans"/>
              </a:defRPr>
            </a:lvl2pPr>
            <a:lvl3pPr algn="l">
              <a:buNone/>
              <a:defRPr sz="6525" b="1">
                <a:solidFill>
                  <a:srgbClr val="171C3D"/>
                </a:solidFill>
                <a:latin typeface="DejaVu Sans"/>
                <a:ea typeface="DejaVu Sans"/>
                <a:cs typeface="DejaVu Sans"/>
              </a:defRPr>
            </a:lvl3pPr>
            <a:lvl4pPr algn="l">
              <a:buNone/>
              <a:defRPr sz="6525" b="1">
                <a:solidFill>
                  <a:srgbClr val="171C3D"/>
                </a:solidFill>
                <a:latin typeface="DejaVu Sans"/>
                <a:ea typeface="DejaVu Sans"/>
                <a:cs typeface="DejaVu Sans"/>
              </a:defRPr>
            </a:lvl4pPr>
            <a:lvl5pPr algn="l">
              <a:buNone/>
              <a:defRPr sz="6525" b="1">
                <a:solidFill>
                  <a:srgbClr val="171C3D"/>
                </a:solidFill>
                <a:latin typeface="DejaVu Sans"/>
                <a:ea typeface="DejaVu Sans"/>
                <a:cs typeface="DejaVu Sans"/>
              </a:defRPr>
            </a:lvl5pPr>
            <a:lvl6pPr algn="l">
              <a:buNone/>
              <a:defRPr sz="6525" b="1">
                <a:solidFill>
                  <a:srgbClr val="171C3D"/>
                </a:solidFill>
                <a:latin typeface="DejaVu Sans"/>
                <a:ea typeface="DejaVu Sans"/>
                <a:cs typeface="DejaVu Sans"/>
              </a:defRPr>
            </a:lvl6pPr>
            <a:lvl7pPr algn="l">
              <a:buNone/>
              <a:defRPr sz="6525" b="1">
                <a:solidFill>
                  <a:srgbClr val="171C3D"/>
                </a:solidFill>
                <a:latin typeface="DejaVu Sans"/>
                <a:ea typeface="DejaVu Sans"/>
                <a:cs typeface="DejaVu Sans"/>
              </a:defRPr>
            </a:lvl7pPr>
            <a:lvl8pPr algn="l">
              <a:buNone/>
              <a:defRPr sz="6525" b="1">
                <a:solidFill>
                  <a:srgbClr val="171C3D"/>
                </a:solidFill>
                <a:latin typeface="DejaVu Sans"/>
                <a:ea typeface="DejaVu Sans"/>
                <a:cs typeface="DejaVu Sans"/>
              </a:defRPr>
            </a:lvl8pPr>
            <a:lvl9pPr algn="l">
              <a:buNone/>
              <a:defRPr sz="6525" b="1">
                <a:solidFill>
                  <a:srgbClr val="171C3D"/>
                </a:solidFill>
                <a:latin typeface="DejaVu Sans"/>
                <a:ea typeface="DejaVu Sans"/>
                <a:cs typeface="DejaVu Sans"/>
              </a:defRPr>
            </a:lvl9pPr>
          </a:lstStyle>
          <a:p xmlns:a="http://schemas.openxmlformats.org/drawingml/2006/main">
            <a:pPr algn="l">
              <a:lnSpc>
                <a:spcPct val="112000"/>
              </a:lnSpc>
              <a:buNone/>
              <a:defRPr sz="6525" b="1">
                <a:solidFill>
                  <a:srgbClr val="171C3D"/>
                </a:solidFill>
                <a:latin typeface="DejaVu Sans"/>
                <a:ea typeface="DejaVu Sans"/>
                <a:cs typeface="DejaVu Sans"/>
              </a:defRPr>
            </a:pPr>
            <a:r>
              <a:rPr sz="6525" b="1">
                <a:solidFill>
                  <a:srgbClr val="171C3D"/>
                </a:solidFill>
                <a:latin typeface="DejaVu Sans"/>
                <a:ea typeface="DejaVu Sans"/>
                <a:cs typeface="DejaVu Sans"/>
              </a:rPr>
              <a:t>85,785</a:t>
            </a:r>
          </a:p>
        </p:txBody>
      </p:sp>
      <p:sp>
        <p:nvSpPr>
          <p:cNvPr id="7" name="market-universe-label">
            <a:extLst xmlns:a="http://schemas.openxmlformats.org/drawingml/2006/main">
              <a:ext uri="{FF2B5EF4-FFF2-40B4-BE49-F238E27FC236}">
                <a16:creationId xmlns:a16="http://schemas.microsoft.com/office/drawing/2014/main" id="{1B75B3A1-CBC6-4E22-BCD3-AFE0ACF315AF}"/>
              </a:ext>
            </a:extLst>
          </p:cNvPr>
          <p:cNvSpPr>
            <a:spLocks xmlns:a="http://schemas.openxmlformats.org/drawingml/2006/main" noGrp="1"/>
          </p:cNvSpPr>
          <p:nvPr/>
        </p:nvSpPr>
        <p:spPr>
          <a:xfrm xmlns:a="http://schemas.openxmlformats.org/drawingml/2006/main">
            <a:off x="571500" y="3152775"/>
            <a:ext cx="60007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0">
                <a:solidFill>
                  <a:srgbClr val="4B526F"/>
                </a:solidFill>
                <a:latin typeface="DejaVu Sans"/>
                <a:ea typeface="DejaVu Sans"/>
                <a:cs typeface="DejaVu Sans"/>
              </a:defRPr>
            </a:defPPr>
            <a:lvl1pPr algn="l">
              <a:buNone/>
              <a:defRPr sz="1950" b="0">
                <a:solidFill>
                  <a:srgbClr val="4B526F"/>
                </a:solidFill>
                <a:latin typeface="DejaVu Sans"/>
                <a:ea typeface="DejaVu Sans"/>
                <a:cs typeface="DejaVu Sans"/>
              </a:defRPr>
            </a:lvl1pPr>
            <a:lvl2pPr algn="l">
              <a:buNone/>
              <a:defRPr sz="1950" b="0">
                <a:solidFill>
                  <a:srgbClr val="4B526F"/>
                </a:solidFill>
                <a:latin typeface="DejaVu Sans"/>
                <a:ea typeface="DejaVu Sans"/>
                <a:cs typeface="DejaVu Sans"/>
              </a:defRPr>
            </a:lvl2pPr>
            <a:lvl3pPr algn="l">
              <a:buNone/>
              <a:defRPr sz="1950" b="0">
                <a:solidFill>
                  <a:srgbClr val="4B526F"/>
                </a:solidFill>
                <a:latin typeface="DejaVu Sans"/>
                <a:ea typeface="DejaVu Sans"/>
                <a:cs typeface="DejaVu Sans"/>
              </a:defRPr>
            </a:lvl3pPr>
            <a:lvl4pPr algn="l">
              <a:buNone/>
              <a:defRPr sz="1950" b="0">
                <a:solidFill>
                  <a:srgbClr val="4B526F"/>
                </a:solidFill>
                <a:latin typeface="DejaVu Sans"/>
                <a:ea typeface="DejaVu Sans"/>
                <a:cs typeface="DejaVu Sans"/>
              </a:defRPr>
            </a:lvl4pPr>
            <a:lvl5pPr algn="l">
              <a:buNone/>
              <a:defRPr sz="1950" b="0">
                <a:solidFill>
                  <a:srgbClr val="4B526F"/>
                </a:solidFill>
                <a:latin typeface="DejaVu Sans"/>
                <a:ea typeface="DejaVu Sans"/>
                <a:cs typeface="DejaVu Sans"/>
              </a:defRPr>
            </a:lvl5pPr>
            <a:lvl6pPr algn="l">
              <a:buNone/>
              <a:defRPr sz="1950" b="0">
                <a:solidFill>
                  <a:srgbClr val="4B526F"/>
                </a:solidFill>
                <a:latin typeface="DejaVu Sans"/>
                <a:ea typeface="DejaVu Sans"/>
                <a:cs typeface="DejaVu Sans"/>
              </a:defRPr>
            </a:lvl6pPr>
            <a:lvl7pPr algn="l">
              <a:buNone/>
              <a:defRPr sz="1950" b="0">
                <a:solidFill>
                  <a:srgbClr val="4B526F"/>
                </a:solidFill>
                <a:latin typeface="DejaVu Sans"/>
                <a:ea typeface="DejaVu Sans"/>
                <a:cs typeface="DejaVu Sans"/>
              </a:defRPr>
            </a:lvl7pPr>
            <a:lvl8pPr algn="l">
              <a:buNone/>
              <a:defRPr sz="1950" b="0">
                <a:solidFill>
                  <a:srgbClr val="4B526F"/>
                </a:solidFill>
                <a:latin typeface="DejaVu Sans"/>
                <a:ea typeface="DejaVu Sans"/>
                <a:cs typeface="DejaVu Sans"/>
              </a:defRPr>
            </a:lvl8pPr>
            <a:lvl9pPr algn="l">
              <a:buNone/>
              <a:defRPr sz="1950" b="0">
                <a:solidFill>
                  <a:srgbClr val="4B526F"/>
                </a:solidFill>
                <a:latin typeface="DejaVu Sans"/>
                <a:ea typeface="DejaVu Sans"/>
                <a:cs typeface="DejaVu Sans"/>
              </a:defRPr>
            </a:lvl9pPr>
          </a:lstStyle>
          <a:p xmlns:a="http://schemas.openxmlformats.org/drawingml/2006/main">
            <a:pPr algn="l">
              <a:lnSpc>
                <a:spcPct val="112000"/>
              </a:lnSpc>
              <a:buNone/>
              <a:defRPr sz="1950" b="0">
                <a:solidFill>
                  <a:srgbClr val="4B526F"/>
                </a:solidFill>
                <a:latin typeface="DejaVu Sans"/>
                <a:ea typeface="DejaVu Sans"/>
                <a:cs typeface="DejaVu Sans"/>
              </a:defRPr>
            </a:pPr>
            <a:r>
              <a:rPr sz="1950" b="0">
                <a:solidFill>
                  <a:srgbClr val="4B526F"/>
                </a:solidFill>
                <a:latin typeface="DejaVu Sans"/>
                <a:ea typeface="DejaVu Sans"/>
                <a:cs typeface="DejaVu Sans"/>
              </a:rPr>
              <a:t>Canadian manufacturing and wholesale</a:t>
            </a:r>
          </a:p>
          <a:p xmlns:a="http://schemas.openxmlformats.org/drawingml/2006/main">
            <a:pPr algn="l">
              <a:lnSpc>
                <a:spcPct val="112000"/>
              </a:lnSpc>
              <a:buNone/>
              <a:defRPr sz="1950" b="0">
                <a:solidFill>
                  <a:srgbClr val="4B526F"/>
                </a:solidFill>
                <a:latin typeface="DejaVu Sans"/>
                <a:ea typeface="DejaVu Sans"/>
                <a:cs typeface="DejaVu Sans"/>
              </a:defRPr>
            </a:pPr>
            <a:r>
              <a:rPr sz="1950" b="0">
                <a:solidFill>
                  <a:srgbClr val="4B526F"/>
                </a:solidFill>
                <a:latin typeface="DejaVu Sans"/>
                <a:ea typeface="DejaVu Sans"/>
                <a:cs typeface="DejaVu Sans"/>
              </a:rPr>
              <a:t>businesses with 1–499 employees</a:t>
            </a:r>
          </a:p>
        </p:txBody>
      </p:sp>
      <p:sp>
        <p:nvSpPr>
          <p:cNvPr id="8" name="market-components">
            <a:extLst xmlns:a="http://schemas.openxmlformats.org/drawingml/2006/main">
              <a:ext uri="{FF2B5EF4-FFF2-40B4-BE49-F238E27FC236}">
                <a16:creationId xmlns:a16="http://schemas.microsoft.com/office/drawing/2014/main" id="{34B7BF82-AD16-4D3E-8EA6-984AC59D0269}"/>
              </a:ext>
            </a:extLst>
          </p:cNvPr>
          <p:cNvSpPr>
            <a:spLocks xmlns:a="http://schemas.openxmlformats.org/drawingml/2006/main" noGrp="1"/>
          </p:cNvSpPr>
          <p:nvPr/>
        </p:nvSpPr>
        <p:spPr>
          <a:xfrm xmlns:a="http://schemas.openxmlformats.org/drawingml/2006/main">
            <a:off x="571500" y="4429125"/>
            <a:ext cx="5715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4B526F"/>
                </a:solidFill>
                <a:latin typeface="DejaVu Sans"/>
                <a:ea typeface="DejaVu Sans"/>
                <a:cs typeface="DejaVu Sans"/>
              </a:defRPr>
            </a:defPPr>
            <a:lvl1pPr algn="l">
              <a:buNone/>
              <a:defRPr sz="2100" b="0">
                <a:solidFill>
                  <a:srgbClr val="4B526F"/>
                </a:solidFill>
                <a:latin typeface="DejaVu Sans"/>
                <a:ea typeface="DejaVu Sans"/>
                <a:cs typeface="DejaVu Sans"/>
              </a:defRPr>
            </a:lvl1pPr>
            <a:lvl2pPr algn="l">
              <a:buNone/>
              <a:defRPr sz="2100" b="0">
                <a:solidFill>
                  <a:srgbClr val="4B526F"/>
                </a:solidFill>
                <a:latin typeface="DejaVu Sans"/>
                <a:ea typeface="DejaVu Sans"/>
                <a:cs typeface="DejaVu Sans"/>
              </a:defRPr>
            </a:lvl2pPr>
            <a:lvl3pPr algn="l">
              <a:buNone/>
              <a:defRPr sz="2100" b="0">
                <a:solidFill>
                  <a:srgbClr val="4B526F"/>
                </a:solidFill>
                <a:latin typeface="DejaVu Sans"/>
                <a:ea typeface="DejaVu Sans"/>
                <a:cs typeface="DejaVu Sans"/>
              </a:defRPr>
            </a:lvl3pPr>
            <a:lvl4pPr algn="l">
              <a:buNone/>
              <a:defRPr sz="2100" b="0">
                <a:solidFill>
                  <a:srgbClr val="4B526F"/>
                </a:solidFill>
                <a:latin typeface="DejaVu Sans"/>
                <a:ea typeface="DejaVu Sans"/>
                <a:cs typeface="DejaVu Sans"/>
              </a:defRPr>
            </a:lvl4pPr>
            <a:lvl5pPr algn="l">
              <a:buNone/>
              <a:defRPr sz="2100" b="0">
                <a:solidFill>
                  <a:srgbClr val="4B526F"/>
                </a:solidFill>
                <a:latin typeface="DejaVu Sans"/>
                <a:ea typeface="DejaVu Sans"/>
                <a:cs typeface="DejaVu Sans"/>
              </a:defRPr>
            </a:lvl5pPr>
            <a:lvl6pPr algn="l">
              <a:buNone/>
              <a:defRPr sz="2100" b="0">
                <a:solidFill>
                  <a:srgbClr val="4B526F"/>
                </a:solidFill>
                <a:latin typeface="DejaVu Sans"/>
                <a:ea typeface="DejaVu Sans"/>
                <a:cs typeface="DejaVu Sans"/>
              </a:defRPr>
            </a:lvl6pPr>
            <a:lvl7pPr algn="l">
              <a:buNone/>
              <a:defRPr sz="2100" b="0">
                <a:solidFill>
                  <a:srgbClr val="4B526F"/>
                </a:solidFill>
                <a:latin typeface="DejaVu Sans"/>
                <a:ea typeface="DejaVu Sans"/>
                <a:cs typeface="DejaVu Sans"/>
              </a:defRPr>
            </a:lvl7pPr>
            <a:lvl8pPr algn="l">
              <a:buNone/>
              <a:defRPr sz="2100" b="0">
                <a:solidFill>
                  <a:srgbClr val="4B526F"/>
                </a:solidFill>
                <a:latin typeface="DejaVu Sans"/>
                <a:ea typeface="DejaVu Sans"/>
                <a:cs typeface="DejaVu Sans"/>
              </a:defRPr>
            </a:lvl8pPr>
            <a:lvl9pPr algn="l">
              <a:buNone/>
              <a:defRPr sz="2100" b="0">
                <a:solidFill>
                  <a:srgbClr val="4B526F"/>
                </a:solidFill>
                <a:latin typeface="DejaVu Sans"/>
                <a:ea typeface="DejaVu Sans"/>
                <a:cs typeface="DejaVu Sans"/>
              </a:defRPr>
            </a:lvl9pPr>
          </a:lstStyle>
          <a:p xmlns:a="http://schemas.openxmlformats.org/drawingml/2006/main">
            <a:pPr algn="l">
              <a:lnSpc>
                <a:spcPct val="112000"/>
              </a:lnSpc>
              <a:buNone/>
              <a:defRPr sz="2100" b="0">
                <a:solidFill>
                  <a:srgbClr val="4B526F"/>
                </a:solidFill>
                <a:latin typeface="DejaVu Sans"/>
                <a:ea typeface="DejaVu Sans"/>
                <a:cs typeface="DejaVu Sans"/>
              </a:defRPr>
            </a:pPr>
            <a:r>
              <a:rPr sz="2100" b="0">
                <a:solidFill>
                  <a:srgbClr val="4B526F"/>
                </a:solidFill>
                <a:latin typeface="DejaVu Sans"/>
                <a:ea typeface="DejaVu Sans"/>
                <a:cs typeface="DejaVu Sans"/>
              </a:rPr>
              <a:t>46,793 manufacturing SMEs</a:t>
            </a:r>
          </a:p>
          <a:p xmlns:a="http://schemas.openxmlformats.org/drawingml/2006/main">
            <a:pPr algn="l">
              <a:lnSpc>
                <a:spcPct val="112000"/>
              </a:lnSpc>
              <a:buNone/>
              <a:defRPr sz="2100" b="0">
                <a:solidFill>
                  <a:srgbClr val="4B526F"/>
                </a:solidFill>
                <a:latin typeface="DejaVu Sans"/>
                <a:ea typeface="DejaVu Sans"/>
                <a:cs typeface="DejaVu Sans"/>
              </a:defRPr>
            </a:pPr>
            <a:r>
              <a:rPr sz="2100" b="0">
                <a:solidFill>
                  <a:srgbClr val="4B526F"/>
                </a:solidFill>
                <a:latin typeface="DejaVu Sans"/>
                <a:ea typeface="DejaVu Sans"/>
                <a:cs typeface="DejaVu Sans"/>
              </a:rPr>
              <a:t>38,992 wholesale SMEs</a:t>
            </a:r>
          </a:p>
        </p:txBody>
      </p:sp>
      <p:sp>
        <p:nvSpPr>
          <p:cNvPr id="9" name="market-model-label">
            <a:extLst xmlns:a="http://schemas.openxmlformats.org/drawingml/2006/main">
              <a:ext uri="{FF2B5EF4-FFF2-40B4-BE49-F238E27FC236}">
                <a16:creationId xmlns:a16="http://schemas.microsoft.com/office/drawing/2014/main" id="{E7470E53-B714-4F5F-8241-B0E2239F678E}"/>
              </a:ext>
            </a:extLst>
          </p:cNvPr>
          <p:cNvSpPr>
            <a:spLocks xmlns:a="http://schemas.openxmlformats.org/drawingml/2006/main" noGrp="1"/>
          </p:cNvSpPr>
          <p:nvPr/>
        </p:nvSpPr>
        <p:spPr>
          <a:xfrm xmlns:a="http://schemas.openxmlformats.org/drawingml/2006/main">
            <a:off x="7620000" y="2047875"/>
            <a:ext cx="40005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6847F5"/>
                </a:solidFill>
                <a:latin typeface="DejaVu Sans"/>
                <a:ea typeface="DejaVu Sans"/>
                <a:cs typeface="DejaVu Sans"/>
              </a:defRPr>
            </a:defPPr>
            <a:lvl1pPr algn="l">
              <a:buNone/>
              <a:defRPr sz="1800" b="1">
                <a:solidFill>
                  <a:srgbClr val="6847F5"/>
                </a:solidFill>
                <a:latin typeface="DejaVu Sans"/>
                <a:ea typeface="DejaVu Sans"/>
                <a:cs typeface="DejaVu Sans"/>
              </a:defRPr>
            </a:lvl1pPr>
            <a:lvl2pPr algn="l">
              <a:buNone/>
              <a:defRPr sz="1800" b="1">
                <a:solidFill>
                  <a:srgbClr val="6847F5"/>
                </a:solidFill>
                <a:latin typeface="DejaVu Sans"/>
                <a:ea typeface="DejaVu Sans"/>
                <a:cs typeface="DejaVu Sans"/>
              </a:defRPr>
            </a:lvl2pPr>
            <a:lvl3pPr algn="l">
              <a:buNone/>
              <a:defRPr sz="1800" b="1">
                <a:solidFill>
                  <a:srgbClr val="6847F5"/>
                </a:solidFill>
                <a:latin typeface="DejaVu Sans"/>
                <a:ea typeface="DejaVu Sans"/>
                <a:cs typeface="DejaVu Sans"/>
              </a:defRPr>
            </a:lvl3pPr>
            <a:lvl4pPr algn="l">
              <a:buNone/>
              <a:defRPr sz="1800" b="1">
                <a:solidFill>
                  <a:srgbClr val="6847F5"/>
                </a:solidFill>
                <a:latin typeface="DejaVu Sans"/>
                <a:ea typeface="DejaVu Sans"/>
                <a:cs typeface="DejaVu Sans"/>
              </a:defRPr>
            </a:lvl4pPr>
            <a:lvl5pPr algn="l">
              <a:buNone/>
              <a:defRPr sz="1800" b="1">
                <a:solidFill>
                  <a:srgbClr val="6847F5"/>
                </a:solidFill>
                <a:latin typeface="DejaVu Sans"/>
                <a:ea typeface="DejaVu Sans"/>
                <a:cs typeface="DejaVu Sans"/>
              </a:defRPr>
            </a:lvl5pPr>
            <a:lvl6pPr algn="l">
              <a:buNone/>
              <a:defRPr sz="1800" b="1">
                <a:solidFill>
                  <a:srgbClr val="6847F5"/>
                </a:solidFill>
                <a:latin typeface="DejaVu Sans"/>
                <a:ea typeface="DejaVu Sans"/>
                <a:cs typeface="DejaVu Sans"/>
              </a:defRPr>
            </a:lvl6pPr>
            <a:lvl7pPr algn="l">
              <a:buNone/>
              <a:defRPr sz="1800" b="1">
                <a:solidFill>
                  <a:srgbClr val="6847F5"/>
                </a:solidFill>
                <a:latin typeface="DejaVu Sans"/>
                <a:ea typeface="DejaVu Sans"/>
                <a:cs typeface="DejaVu Sans"/>
              </a:defRPr>
            </a:lvl7pPr>
            <a:lvl8pPr algn="l">
              <a:buNone/>
              <a:defRPr sz="1800" b="1">
                <a:solidFill>
                  <a:srgbClr val="6847F5"/>
                </a:solidFill>
                <a:latin typeface="DejaVu Sans"/>
                <a:ea typeface="DejaVu Sans"/>
                <a:cs typeface="DejaVu Sans"/>
              </a:defRPr>
            </a:lvl8pPr>
            <a:lvl9pPr algn="l">
              <a:buNone/>
              <a:defRPr sz="1800" b="1">
                <a:solidFill>
                  <a:srgbClr val="6847F5"/>
                </a:solidFill>
                <a:latin typeface="DejaVu Sans"/>
                <a:ea typeface="DejaVu Sans"/>
                <a:cs typeface="DejaVu Sans"/>
              </a:defRPr>
            </a:lvl9pPr>
          </a:lstStyle>
          <a:p xmlns:a="http://schemas.openxmlformats.org/drawingml/2006/main">
            <a:pPr algn="l">
              <a:lnSpc>
                <a:spcPct val="112000"/>
              </a:lnSpc>
              <a:buNone/>
              <a:defRPr sz="1800" b="1">
                <a:solidFill>
                  <a:srgbClr val="6847F5"/>
                </a:solidFill>
                <a:latin typeface="DejaVu Sans"/>
                <a:ea typeface="DejaVu Sans"/>
                <a:cs typeface="DejaVu Sans"/>
              </a:defRPr>
            </a:pPr>
            <a:r>
              <a:rPr sz="1800" b="1">
                <a:solidFill>
                  <a:srgbClr val="6847F5"/>
                </a:solidFill>
                <a:latin typeface="DejaVu Sans"/>
                <a:ea typeface="DejaVu Sans"/>
                <a:cs typeface="DejaVu Sans"/>
              </a:rPr>
              <a:t>Illustrative addressable model</a:t>
            </a:r>
          </a:p>
        </p:txBody>
      </p:sp>
      <p:sp>
        <p:nvSpPr>
          <p:cNvPr id="10" name="market-model">
            <a:extLst xmlns:a="http://schemas.openxmlformats.org/drawingml/2006/main">
              <a:ext uri="{FF2B5EF4-FFF2-40B4-BE49-F238E27FC236}">
                <a16:creationId xmlns:a16="http://schemas.microsoft.com/office/drawing/2014/main" id="{5266DE08-C9F3-489A-9EB8-80A998D6B850}"/>
              </a:ext>
            </a:extLst>
          </p:cNvPr>
          <p:cNvSpPr>
            <a:spLocks xmlns:a="http://schemas.openxmlformats.org/drawingml/2006/main" noGrp="1"/>
          </p:cNvSpPr>
          <p:nvPr/>
        </p:nvSpPr>
        <p:spPr>
          <a:xfrm xmlns:a="http://schemas.openxmlformats.org/drawingml/2006/main">
            <a:off x="7620000" y="2647950"/>
            <a:ext cx="40005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0">
                <a:solidFill>
                  <a:srgbClr val="4B526F"/>
                </a:solidFill>
                <a:latin typeface="DejaVu Sans"/>
                <a:ea typeface="DejaVu Sans"/>
                <a:cs typeface="DejaVu Sans"/>
              </a:defRPr>
            </a:defPPr>
            <a:lvl1pPr algn="l">
              <a:buNone/>
              <a:defRPr sz="1950" b="0">
                <a:solidFill>
                  <a:srgbClr val="4B526F"/>
                </a:solidFill>
                <a:latin typeface="DejaVu Sans"/>
                <a:ea typeface="DejaVu Sans"/>
                <a:cs typeface="DejaVu Sans"/>
              </a:defRPr>
            </a:lvl1pPr>
            <a:lvl2pPr algn="l">
              <a:buNone/>
              <a:defRPr sz="1950" b="0">
                <a:solidFill>
                  <a:srgbClr val="4B526F"/>
                </a:solidFill>
                <a:latin typeface="DejaVu Sans"/>
                <a:ea typeface="DejaVu Sans"/>
                <a:cs typeface="DejaVu Sans"/>
              </a:defRPr>
            </a:lvl2pPr>
            <a:lvl3pPr algn="l">
              <a:buNone/>
              <a:defRPr sz="1950" b="0">
                <a:solidFill>
                  <a:srgbClr val="4B526F"/>
                </a:solidFill>
                <a:latin typeface="DejaVu Sans"/>
                <a:ea typeface="DejaVu Sans"/>
                <a:cs typeface="DejaVu Sans"/>
              </a:defRPr>
            </a:lvl3pPr>
            <a:lvl4pPr algn="l">
              <a:buNone/>
              <a:defRPr sz="1950" b="0">
                <a:solidFill>
                  <a:srgbClr val="4B526F"/>
                </a:solidFill>
                <a:latin typeface="DejaVu Sans"/>
                <a:ea typeface="DejaVu Sans"/>
                <a:cs typeface="DejaVu Sans"/>
              </a:defRPr>
            </a:lvl4pPr>
            <a:lvl5pPr algn="l">
              <a:buNone/>
              <a:defRPr sz="1950" b="0">
                <a:solidFill>
                  <a:srgbClr val="4B526F"/>
                </a:solidFill>
                <a:latin typeface="DejaVu Sans"/>
                <a:ea typeface="DejaVu Sans"/>
                <a:cs typeface="DejaVu Sans"/>
              </a:defRPr>
            </a:lvl5pPr>
            <a:lvl6pPr algn="l">
              <a:buNone/>
              <a:defRPr sz="1950" b="0">
                <a:solidFill>
                  <a:srgbClr val="4B526F"/>
                </a:solidFill>
                <a:latin typeface="DejaVu Sans"/>
                <a:ea typeface="DejaVu Sans"/>
                <a:cs typeface="DejaVu Sans"/>
              </a:defRPr>
            </a:lvl6pPr>
            <a:lvl7pPr algn="l">
              <a:buNone/>
              <a:defRPr sz="1950" b="0">
                <a:solidFill>
                  <a:srgbClr val="4B526F"/>
                </a:solidFill>
                <a:latin typeface="DejaVu Sans"/>
                <a:ea typeface="DejaVu Sans"/>
                <a:cs typeface="DejaVu Sans"/>
              </a:defRPr>
            </a:lvl7pPr>
            <a:lvl8pPr algn="l">
              <a:buNone/>
              <a:defRPr sz="1950" b="0">
                <a:solidFill>
                  <a:srgbClr val="4B526F"/>
                </a:solidFill>
                <a:latin typeface="DejaVu Sans"/>
                <a:ea typeface="DejaVu Sans"/>
                <a:cs typeface="DejaVu Sans"/>
              </a:defRPr>
            </a:lvl8pPr>
            <a:lvl9pPr algn="l">
              <a:buNone/>
              <a:defRPr sz="1950" b="0">
                <a:solidFill>
                  <a:srgbClr val="4B526F"/>
                </a:solidFill>
                <a:latin typeface="DejaVu Sans"/>
                <a:ea typeface="DejaVu Sans"/>
                <a:cs typeface="DejaVu Sans"/>
              </a:defRPr>
            </a:lvl9pPr>
          </a:lstStyle>
          <a:p xmlns:a="http://schemas.openxmlformats.org/drawingml/2006/main">
            <a:pPr algn="l">
              <a:lnSpc>
                <a:spcPct val="112000"/>
              </a:lnSpc>
              <a:buNone/>
              <a:defRPr sz="1950" b="0">
                <a:solidFill>
                  <a:srgbClr val="4B526F"/>
                </a:solidFill>
                <a:latin typeface="DejaVu Sans"/>
                <a:ea typeface="DejaVu Sans"/>
                <a:cs typeface="DejaVu Sans"/>
              </a:defRPr>
            </a:pPr>
            <a:r>
              <a:rPr sz="1950" b="0">
                <a:solidFill>
                  <a:srgbClr val="4B526F"/>
                </a:solidFill>
                <a:latin typeface="DejaVu Sans"/>
                <a:ea typeface="DejaVu Sans"/>
                <a:cs typeface="DejaVu Sans"/>
              </a:rPr>
              <a:t>5% meet the initial profile</a:t>
            </a:r>
          </a:p>
          <a:p xmlns:a="http://schemas.openxmlformats.org/drawingml/2006/main">
            <a:pPr algn="l">
              <a:lnSpc>
                <a:spcPct val="112000"/>
              </a:lnSpc>
              <a:buNone/>
              <a:defRPr sz="1950" b="0">
                <a:solidFill>
                  <a:srgbClr val="4B526F"/>
                </a:solidFill>
                <a:latin typeface="DejaVu Sans"/>
                <a:ea typeface="DejaVu Sans"/>
                <a:cs typeface="DejaVu Sans"/>
              </a:defRPr>
            </a:pPr>
            <a:r>
              <a:rPr sz="1950" b="0">
                <a:solidFill>
                  <a:srgbClr val="4B526F"/>
                </a:solidFill>
                <a:latin typeface="DejaVu Sans"/>
                <a:ea typeface="DejaVu Sans"/>
                <a:cs typeface="DejaVu Sans"/>
              </a:rPr>
              <a:t>≈4,289 potential accounts</a:t>
            </a:r>
          </a:p>
          <a:p xmlns:a="http://schemas.openxmlformats.org/drawingml/2006/main">
            <a:r>
              <a:t/>
            </a:r>
          </a:p>
          <a:p xmlns:a="http://schemas.openxmlformats.org/drawingml/2006/main">
            <a:pPr algn="l">
              <a:lnSpc>
                <a:spcPct val="112000"/>
              </a:lnSpc>
              <a:buNone/>
              <a:defRPr sz="1950" b="0">
                <a:solidFill>
                  <a:srgbClr val="4B526F"/>
                </a:solidFill>
                <a:latin typeface="DejaVu Sans"/>
                <a:ea typeface="DejaVu Sans"/>
                <a:cs typeface="DejaVu Sans"/>
              </a:defRPr>
            </a:pPr>
            <a:r>
              <a:rPr sz="1950" b="0">
                <a:solidFill>
                  <a:srgbClr val="4B526F"/>
                </a:solidFill>
                <a:latin typeface="DejaVu Sans"/>
                <a:ea typeface="DejaVu Sans"/>
                <a:cs typeface="DejaVu Sans"/>
              </a:rPr>
              <a:t>C$1,500 annual subscription</a:t>
            </a:r>
          </a:p>
        </p:txBody>
      </p:sp>
      <p:sp>
        <p:nvSpPr>
          <p:cNvPr id="11" name="market-opportunity">
            <a:extLst xmlns:a="http://schemas.openxmlformats.org/drawingml/2006/main">
              <a:ext uri="{FF2B5EF4-FFF2-40B4-BE49-F238E27FC236}">
                <a16:creationId xmlns:a16="http://schemas.microsoft.com/office/drawing/2014/main" id="{55BCAEA8-3209-49AD-AE89-4DB375C74380}"/>
              </a:ext>
            </a:extLst>
          </p:cNvPr>
          <p:cNvSpPr>
            <a:spLocks xmlns:a="http://schemas.openxmlformats.org/drawingml/2006/main" noGrp="1"/>
          </p:cNvSpPr>
          <p:nvPr/>
        </p:nvSpPr>
        <p:spPr>
          <a:xfrm xmlns:a="http://schemas.openxmlformats.org/drawingml/2006/main">
            <a:off x="7620000" y="4591050"/>
            <a:ext cx="4000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1">
                <a:solidFill>
                  <a:srgbClr val="171C3D"/>
                </a:solidFill>
                <a:latin typeface="DejaVu Sans"/>
                <a:ea typeface="DejaVu Sans"/>
                <a:cs typeface="DejaVu Sans"/>
              </a:defRPr>
            </a:defPPr>
            <a:lvl1pPr algn="l">
              <a:buNone/>
              <a:defRPr sz="2925" b="1">
                <a:solidFill>
                  <a:srgbClr val="171C3D"/>
                </a:solidFill>
                <a:latin typeface="DejaVu Sans"/>
                <a:ea typeface="DejaVu Sans"/>
                <a:cs typeface="DejaVu Sans"/>
              </a:defRPr>
            </a:lvl1pPr>
            <a:lvl2pPr algn="l">
              <a:buNone/>
              <a:defRPr sz="2925" b="1">
                <a:solidFill>
                  <a:srgbClr val="171C3D"/>
                </a:solidFill>
                <a:latin typeface="DejaVu Sans"/>
                <a:ea typeface="DejaVu Sans"/>
                <a:cs typeface="DejaVu Sans"/>
              </a:defRPr>
            </a:lvl2pPr>
            <a:lvl3pPr algn="l">
              <a:buNone/>
              <a:defRPr sz="2925" b="1">
                <a:solidFill>
                  <a:srgbClr val="171C3D"/>
                </a:solidFill>
                <a:latin typeface="DejaVu Sans"/>
                <a:ea typeface="DejaVu Sans"/>
                <a:cs typeface="DejaVu Sans"/>
              </a:defRPr>
            </a:lvl3pPr>
            <a:lvl4pPr algn="l">
              <a:buNone/>
              <a:defRPr sz="2925" b="1">
                <a:solidFill>
                  <a:srgbClr val="171C3D"/>
                </a:solidFill>
                <a:latin typeface="DejaVu Sans"/>
                <a:ea typeface="DejaVu Sans"/>
                <a:cs typeface="DejaVu Sans"/>
              </a:defRPr>
            </a:lvl4pPr>
            <a:lvl5pPr algn="l">
              <a:buNone/>
              <a:defRPr sz="2925" b="1">
                <a:solidFill>
                  <a:srgbClr val="171C3D"/>
                </a:solidFill>
                <a:latin typeface="DejaVu Sans"/>
                <a:ea typeface="DejaVu Sans"/>
                <a:cs typeface="DejaVu Sans"/>
              </a:defRPr>
            </a:lvl5pPr>
            <a:lvl6pPr algn="l">
              <a:buNone/>
              <a:defRPr sz="2925" b="1">
                <a:solidFill>
                  <a:srgbClr val="171C3D"/>
                </a:solidFill>
                <a:latin typeface="DejaVu Sans"/>
                <a:ea typeface="DejaVu Sans"/>
                <a:cs typeface="DejaVu Sans"/>
              </a:defRPr>
            </a:lvl6pPr>
            <a:lvl7pPr algn="l">
              <a:buNone/>
              <a:defRPr sz="2925" b="1">
                <a:solidFill>
                  <a:srgbClr val="171C3D"/>
                </a:solidFill>
                <a:latin typeface="DejaVu Sans"/>
                <a:ea typeface="DejaVu Sans"/>
                <a:cs typeface="DejaVu Sans"/>
              </a:defRPr>
            </a:lvl7pPr>
            <a:lvl8pPr algn="l">
              <a:buNone/>
              <a:defRPr sz="2925" b="1">
                <a:solidFill>
                  <a:srgbClr val="171C3D"/>
                </a:solidFill>
                <a:latin typeface="DejaVu Sans"/>
                <a:ea typeface="DejaVu Sans"/>
                <a:cs typeface="DejaVu Sans"/>
              </a:defRPr>
            </a:lvl8pPr>
            <a:lvl9pPr algn="l">
              <a:buNone/>
              <a:defRPr sz="2925" b="1">
                <a:solidFill>
                  <a:srgbClr val="171C3D"/>
                </a:solidFill>
                <a:latin typeface="DejaVu Sans"/>
                <a:ea typeface="DejaVu Sans"/>
                <a:cs typeface="DejaVu Sans"/>
              </a:defRPr>
            </a:lvl9pPr>
          </a:lstStyle>
          <a:p xmlns:a="http://schemas.openxmlformats.org/drawingml/2006/main">
            <a:pPr algn="l">
              <a:lnSpc>
                <a:spcPct val="112000"/>
              </a:lnSpc>
              <a:buNone/>
              <a:defRPr sz="2925" b="1">
                <a:solidFill>
                  <a:srgbClr val="171C3D"/>
                </a:solidFill>
                <a:latin typeface="DejaVu Sans"/>
                <a:ea typeface="DejaVu Sans"/>
                <a:cs typeface="DejaVu Sans"/>
              </a:defRPr>
            </a:pPr>
            <a:r>
              <a:rPr sz="2925" b="1">
                <a:solidFill>
                  <a:srgbClr val="171C3D"/>
                </a:solidFill>
                <a:latin typeface="DejaVu Sans"/>
                <a:ea typeface="DejaVu Sans"/>
                <a:cs typeface="DejaVu Sans"/>
              </a:rPr>
              <a:t>≈C$6.4m / year</a:t>
            </a:r>
          </a:p>
        </p:txBody>
      </p:sp>
      <p:sp>
        <p:nvSpPr>
          <p:cNvPr id="12" name="market-caveat">
            <a:extLst xmlns:a="http://schemas.openxmlformats.org/drawingml/2006/main">
              <a:ext uri="{FF2B5EF4-FFF2-40B4-BE49-F238E27FC236}">
                <a16:creationId xmlns:a16="http://schemas.microsoft.com/office/drawing/2014/main" id="{C9059DC8-3E7A-4729-80F6-CB92EBDBBD3F}"/>
              </a:ext>
            </a:extLst>
          </p:cNvPr>
          <p:cNvSpPr>
            <a:spLocks xmlns:a="http://schemas.openxmlformats.org/drawingml/2006/main" noGrp="1"/>
          </p:cNvSpPr>
          <p:nvPr/>
        </p:nvSpPr>
        <p:spPr>
          <a:xfrm xmlns:a="http://schemas.openxmlformats.org/drawingml/2006/main">
            <a:off x="7620000" y="5314950"/>
            <a:ext cx="4000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4B526F"/>
                </a:solidFill>
                <a:latin typeface="DejaVu Sans"/>
                <a:ea typeface="DejaVu Sans"/>
                <a:cs typeface="DejaVu Sans"/>
              </a:defRPr>
            </a:defPPr>
            <a:lvl1pPr algn="l">
              <a:buNone/>
              <a:defRPr sz="1500" b="0">
                <a:solidFill>
                  <a:srgbClr val="4B526F"/>
                </a:solidFill>
                <a:latin typeface="DejaVu Sans"/>
                <a:ea typeface="DejaVu Sans"/>
                <a:cs typeface="DejaVu Sans"/>
              </a:defRPr>
            </a:lvl1pPr>
            <a:lvl2pPr algn="l">
              <a:buNone/>
              <a:defRPr sz="1500" b="0">
                <a:solidFill>
                  <a:srgbClr val="4B526F"/>
                </a:solidFill>
                <a:latin typeface="DejaVu Sans"/>
                <a:ea typeface="DejaVu Sans"/>
                <a:cs typeface="DejaVu Sans"/>
              </a:defRPr>
            </a:lvl2pPr>
            <a:lvl3pPr algn="l">
              <a:buNone/>
              <a:defRPr sz="1500" b="0">
                <a:solidFill>
                  <a:srgbClr val="4B526F"/>
                </a:solidFill>
                <a:latin typeface="DejaVu Sans"/>
                <a:ea typeface="DejaVu Sans"/>
                <a:cs typeface="DejaVu Sans"/>
              </a:defRPr>
            </a:lvl3pPr>
            <a:lvl4pPr algn="l">
              <a:buNone/>
              <a:defRPr sz="1500" b="0">
                <a:solidFill>
                  <a:srgbClr val="4B526F"/>
                </a:solidFill>
                <a:latin typeface="DejaVu Sans"/>
                <a:ea typeface="DejaVu Sans"/>
                <a:cs typeface="DejaVu Sans"/>
              </a:defRPr>
            </a:lvl4pPr>
            <a:lvl5pPr algn="l">
              <a:buNone/>
              <a:defRPr sz="1500" b="0">
                <a:solidFill>
                  <a:srgbClr val="4B526F"/>
                </a:solidFill>
                <a:latin typeface="DejaVu Sans"/>
                <a:ea typeface="DejaVu Sans"/>
                <a:cs typeface="DejaVu Sans"/>
              </a:defRPr>
            </a:lvl5pPr>
            <a:lvl6pPr algn="l">
              <a:buNone/>
              <a:defRPr sz="1500" b="0">
                <a:solidFill>
                  <a:srgbClr val="4B526F"/>
                </a:solidFill>
                <a:latin typeface="DejaVu Sans"/>
                <a:ea typeface="DejaVu Sans"/>
                <a:cs typeface="DejaVu Sans"/>
              </a:defRPr>
            </a:lvl6pPr>
            <a:lvl7pPr algn="l">
              <a:buNone/>
              <a:defRPr sz="1500" b="0">
                <a:solidFill>
                  <a:srgbClr val="4B526F"/>
                </a:solidFill>
                <a:latin typeface="DejaVu Sans"/>
                <a:ea typeface="DejaVu Sans"/>
                <a:cs typeface="DejaVu Sans"/>
              </a:defRPr>
            </a:lvl7pPr>
            <a:lvl8pPr algn="l">
              <a:buNone/>
              <a:defRPr sz="1500" b="0">
                <a:solidFill>
                  <a:srgbClr val="4B526F"/>
                </a:solidFill>
                <a:latin typeface="DejaVu Sans"/>
                <a:ea typeface="DejaVu Sans"/>
                <a:cs typeface="DejaVu Sans"/>
              </a:defRPr>
            </a:lvl8pPr>
            <a:lvl9pPr algn="l">
              <a:buNone/>
              <a:defRPr sz="1500" b="0">
                <a:solidFill>
                  <a:srgbClr val="4B526F"/>
                </a:solidFill>
                <a:latin typeface="DejaVu Sans"/>
                <a:ea typeface="DejaVu Sans"/>
                <a:cs typeface="DejaVu Sans"/>
              </a:defRPr>
            </a:lvl9pPr>
          </a:lstStyle>
          <a:p xmlns:a="http://schemas.openxmlformats.org/drawingml/2006/main">
            <a:pPr algn="l">
              <a:lnSpc>
                <a:spcPct val="112000"/>
              </a:lnSpc>
              <a:buNone/>
              <a:defRPr sz="1500" b="0">
                <a:solidFill>
                  <a:srgbClr val="4B526F"/>
                </a:solidFill>
                <a:latin typeface="DejaVu Sans"/>
                <a:ea typeface="DejaVu Sans"/>
                <a:cs typeface="DejaVu Sans"/>
              </a:defRPr>
            </a:pPr>
            <a:r>
              <a:rPr sz="1500" b="0">
                <a:solidFill>
                  <a:srgbClr val="4B526F"/>
                </a:solidFill>
                <a:latin typeface="DejaVu Sans"/>
                <a:ea typeface="DejaVu Sans"/>
                <a:cs typeface="DejaVu Sans"/>
              </a:rPr>
              <a:t>Annual-plan subscription scenario.</a:t>
            </a:r>
          </a:p>
          <a:p xmlns:a="http://schemas.openxmlformats.org/drawingml/2006/main">
            <a:pPr algn="l">
              <a:lnSpc>
                <a:spcPct val="112000"/>
              </a:lnSpc>
              <a:buNone/>
              <a:defRPr sz="1500" b="0">
                <a:solidFill>
                  <a:srgbClr val="4B526F"/>
                </a:solidFill>
                <a:latin typeface="DejaVu Sans"/>
                <a:ea typeface="DejaVu Sans"/>
                <a:cs typeface="DejaVu Sans"/>
              </a:defRPr>
            </a:pPr>
            <a:r>
              <a:rPr sz="1500" b="0">
                <a:solidFill>
                  <a:srgbClr val="4B526F"/>
                </a:solidFill>
                <a:latin typeface="DejaVu Sans"/>
                <a:ea typeface="DejaVu Sans"/>
                <a:cs typeface="DejaVu Sans"/>
              </a:rPr>
              <a:t>Usage fees remain unmodeled.</a:t>
            </a:r>
          </a:p>
        </p:txBody>
      </p:sp>
    </p:spTree>
    <p:extLst>
      <p:ext uri="{BB962C8B-B14F-4D97-AF65-F5344CB8AC3E}">
        <p14:creationId xmlns:p14="http://schemas.microsoft.com/office/powerpoint/2010/main" val="1009515216"/>
      </p:ext>
    </p:extLst>
  </p:cSld>
</p:sld>
</file>

<file path=ppt/slides/slide10.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91788755-F436-4055-AC76-011F405239FE}"/>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171C3D"/>
                </a:solidFill>
                <a:latin typeface="DejaVu Sans"/>
                <a:ea typeface="DejaVu Sans"/>
                <a:cs typeface="DejaVu Sans"/>
              </a:defRPr>
            </a:defPPr>
            <a:lvl1pPr algn="l">
              <a:buNone/>
              <a:defRPr sz="3225" b="1">
                <a:solidFill>
                  <a:srgbClr val="171C3D"/>
                </a:solidFill>
                <a:latin typeface="DejaVu Sans"/>
                <a:ea typeface="DejaVu Sans"/>
                <a:cs typeface="DejaVu Sans"/>
              </a:defRPr>
            </a:lvl1pPr>
            <a:lvl2pPr algn="l">
              <a:buNone/>
              <a:defRPr sz="3225" b="1">
                <a:solidFill>
                  <a:srgbClr val="171C3D"/>
                </a:solidFill>
                <a:latin typeface="DejaVu Sans"/>
                <a:ea typeface="DejaVu Sans"/>
                <a:cs typeface="DejaVu Sans"/>
              </a:defRPr>
            </a:lvl2pPr>
            <a:lvl3pPr algn="l">
              <a:buNone/>
              <a:defRPr sz="3225" b="1">
                <a:solidFill>
                  <a:srgbClr val="171C3D"/>
                </a:solidFill>
                <a:latin typeface="DejaVu Sans"/>
                <a:ea typeface="DejaVu Sans"/>
                <a:cs typeface="DejaVu Sans"/>
              </a:defRPr>
            </a:lvl3pPr>
            <a:lvl4pPr algn="l">
              <a:buNone/>
              <a:defRPr sz="3225" b="1">
                <a:solidFill>
                  <a:srgbClr val="171C3D"/>
                </a:solidFill>
                <a:latin typeface="DejaVu Sans"/>
                <a:ea typeface="DejaVu Sans"/>
                <a:cs typeface="DejaVu Sans"/>
              </a:defRPr>
            </a:lvl4pPr>
            <a:lvl5pPr algn="l">
              <a:buNone/>
              <a:defRPr sz="3225" b="1">
                <a:solidFill>
                  <a:srgbClr val="171C3D"/>
                </a:solidFill>
                <a:latin typeface="DejaVu Sans"/>
                <a:ea typeface="DejaVu Sans"/>
                <a:cs typeface="DejaVu Sans"/>
              </a:defRPr>
            </a:lvl5pPr>
            <a:lvl6pPr algn="l">
              <a:buNone/>
              <a:defRPr sz="3225" b="1">
                <a:solidFill>
                  <a:srgbClr val="171C3D"/>
                </a:solidFill>
                <a:latin typeface="DejaVu Sans"/>
                <a:ea typeface="DejaVu Sans"/>
                <a:cs typeface="DejaVu Sans"/>
              </a:defRPr>
            </a:lvl6pPr>
            <a:lvl7pPr algn="l">
              <a:buNone/>
              <a:defRPr sz="3225" b="1">
                <a:solidFill>
                  <a:srgbClr val="171C3D"/>
                </a:solidFill>
                <a:latin typeface="DejaVu Sans"/>
                <a:ea typeface="DejaVu Sans"/>
                <a:cs typeface="DejaVu Sans"/>
              </a:defRPr>
            </a:lvl7pPr>
            <a:lvl8pPr algn="l">
              <a:buNone/>
              <a:defRPr sz="3225" b="1">
                <a:solidFill>
                  <a:srgbClr val="171C3D"/>
                </a:solidFill>
                <a:latin typeface="DejaVu Sans"/>
                <a:ea typeface="DejaVu Sans"/>
                <a:cs typeface="DejaVu Sans"/>
              </a:defRPr>
            </a:lvl8pPr>
            <a:lvl9pPr algn="l">
              <a:buNone/>
              <a:defRPr sz="3225" b="1">
                <a:solidFill>
                  <a:srgbClr val="171C3D"/>
                </a:solidFill>
                <a:latin typeface="DejaVu Sans"/>
                <a:ea typeface="DejaVu Sans"/>
                <a:cs typeface="DejaVu Sans"/>
              </a:defRPr>
            </a:lvl9pPr>
          </a:lstStyle>
          <a:p xmlns:a="http://schemas.openxmlformats.org/drawingml/2006/main">
            <a:pPr algn="l">
              <a:lnSpc>
                <a:spcPct val="112000"/>
              </a:lnSpc>
              <a:buNone/>
              <a:defRPr sz="3225" b="1">
                <a:solidFill>
                  <a:srgbClr val="171C3D"/>
                </a:solidFill>
                <a:latin typeface="DejaVu Sans"/>
                <a:ea typeface="DejaVu Sans"/>
                <a:cs typeface="DejaVu Sans"/>
              </a:defRPr>
            </a:pPr>
            <a:r>
              <a:rPr sz="3225" b="1">
                <a:solidFill>
                  <a:srgbClr val="171C3D"/>
                </a:solidFill>
                <a:latin typeface="DejaVu Sans"/>
                <a:ea typeface="DejaVu Sans"/>
                <a:cs typeface="DejaVu Sans"/>
              </a:rPr>
              <a:t>A focused position in an active market</a:t>
            </a:r>
          </a:p>
        </p:txBody>
      </p:sp>
      <p:sp>
        <p:nvSpPr>
          <p:cNvPr id="2" name="slide-subtitle">
            <a:extLst xmlns:a="http://schemas.openxmlformats.org/drawingml/2006/main">
              <a:ext uri="{FF2B5EF4-FFF2-40B4-BE49-F238E27FC236}">
                <a16:creationId xmlns:a16="http://schemas.microsoft.com/office/drawing/2014/main" id="{EC0AEFBB-0BC3-4A43-9FA7-3D1AB3187F0C}"/>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4B526F"/>
                </a:solidFill>
                <a:latin typeface="DejaVu Sans"/>
                <a:ea typeface="DejaVu Sans"/>
                <a:cs typeface="DejaVu Sans"/>
              </a:defRPr>
            </a:defPPr>
            <a:lvl1pPr algn="l">
              <a:buNone/>
              <a:defRPr sz="1725" b="0">
                <a:solidFill>
                  <a:srgbClr val="4B526F"/>
                </a:solidFill>
                <a:latin typeface="DejaVu Sans"/>
                <a:ea typeface="DejaVu Sans"/>
                <a:cs typeface="DejaVu Sans"/>
              </a:defRPr>
            </a:lvl1pPr>
            <a:lvl2pPr algn="l">
              <a:buNone/>
              <a:defRPr sz="1725" b="0">
                <a:solidFill>
                  <a:srgbClr val="4B526F"/>
                </a:solidFill>
                <a:latin typeface="DejaVu Sans"/>
                <a:ea typeface="DejaVu Sans"/>
                <a:cs typeface="DejaVu Sans"/>
              </a:defRPr>
            </a:lvl2pPr>
            <a:lvl3pPr algn="l">
              <a:buNone/>
              <a:defRPr sz="1725" b="0">
                <a:solidFill>
                  <a:srgbClr val="4B526F"/>
                </a:solidFill>
                <a:latin typeface="DejaVu Sans"/>
                <a:ea typeface="DejaVu Sans"/>
                <a:cs typeface="DejaVu Sans"/>
              </a:defRPr>
            </a:lvl3pPr>
            <a:lvl4pPr algn="l">
              <a:buNone/>
              <a:defRPr sz="1725" b="0">
                <a:solidFill>
                  <a:srgbClr val="4B526F"/>
                </a:solidFill>
                <a:latin typeface="DejaVu Sans"/>
                <a:ea typeface="DejaVu Sans"/>
                <a:cs typeface="DejaVu Sans"/>
              </a:defRPr>
            </a:lvl4pPr>
            <a:lvl5pPr algn="l">
              <a:buNone/>
              <a:defRPr sz="1725" b="0">
                <a:solidFill>
                  <a:srgbClr val="4B526F"/>
                </a:solidFill>
                <a:latin typeface="DejaVu Sans"/>
                <a:ea typeface="DejaVu Sans"/>
                <a:cs typeface="DejaVu Sans"/>
              </a:defRPr>
            </a:lvl5pPr>
            <a:lvl6pPr algn="l">
              <a:buNone/>
              <a:defRPr sz="1725" b="0">
                <a:solidFill>
                  <a:srgbClr val="4B526F"/>
                </a:solidFill>
                <a:latin typeface="DejaVu Sans"/>
                <a:ea typeface="DejaVu Sans"/>
                <a:cs typeface="DejaVu Sans"/>
              </a:defRPr>
            </a:lvl6pPr>
            <a:lvl7pPr algn="l">
              <a:buNone/>
              <a:defRPr sz="1725" b="0">
                <a:solidFill>
                  <a:srgbClr val="4B526F"/>
                </a:solidFill>
                <a:latin typeface="DejaVu Sans"/>
                <a:ea typeface="DejaVu Sans"/>
                <a:cs typeface="DejaVu Sans"/>
              </a:defRPr>
            </a:lvl7pPr>
            <a:lvl8pPr algn="l">
              <a:buNone/>
              <a:defRPr sz="1725" b="0">
                <a:solidFill>
                  <a:srgbClr val="4B526F"/>
                </a:solidFill>
                <a:latin typeface="DejaVu Sans"/>
                <a:ea typeface="DejaVu Sans"/>
                <a:cs typeface="DejaVu Sans"/>
              </a:defRPr>
            </a:lvl8pPr>
            <a:lvl9pPr algn="l">
              <a:buNone/>
              <a:defRPr sz="1725" b="0">
                <a:solidFill>
                  <a:srgbClr val="4B526F"/>
                </a:solidFill>
                <a:latin typeface="DejaVu Sans"/>
                <a:ea typeface="DejaVu Sans"/>
                <a:cs typeface="DejaVu Sans"/>
              </a:defRPr>
            </a:lvl9pPr>
          </a:lstStyle>
          <a:p xmlns:a="http://schemas.openxmlformats.org/drawingml/2006/main">
            <a:pPr algn="l">
              <a:lnSpc>
                <a:spcPct val="112000"/>
              </a:lnSpc>
              <a:buNone/>
              <a:defRPr sz="1725" b="0">
                <a:solidFill>
                  <a:srgbClr val="4B526F"/>
                </a:solidFill>
                <a:latin typeface="DejaVu Sans"/>
                <a:ea typeface="DejaVu Sans"/>
                <a:cs typeface="DejaVu Sans"/>
              </a:defRPr>
            </a:pPr>
            <a:r>
              <a:rPr sz="1725" b="0">
                <a:solidFill>
                  <a:srgbClr val="4B526F"/>
                </a:solidFill>
                <a:latin typeface="DejaVu Sans"/>
                <a:ea typeface="DejaVu Sans"/>
                <a:cs typeface="DejaVu Sans"/>
              </a:rPr>
              <a:t>Proposed focus: agent negotiation with traceable costs and a human approval step</a:t>
            </a:r>
          </a:p>
        </p:txBody>
      </p:sp>
      <p:sp>
        <p:nvSpPr>
          <p:cNvPr id="3" name="brand">
            <a:extLst xmlns:a="http://schemas.openxmlformats.org/drawingml/2006/main">
              <a:ext uri="{FF2B5EF4-FFF2-40B4-BE49-F238E27FC236}">
                <a16:creationId xmlns:a16="http://schemas.microsoft.com/office/drawing/2014/main" id="{15FD0ACD-A529-496F-84EE-797889CE25BE}"/>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69728D"/>
                </a:solidFill>
                <a:latin typeface="DejaVu Sans"/>
                <a:ea typeface="DejaVu Sans"/>
                <a:cs typeface="DejaVu Sans"/>
              </a:defRPr>
            </a:defPPr>
            <a:lvl1pPr algn="l">
              <a:buNone/>
              <a:defRPr sz="1050" b="1">
                <a:solidFill>
                  <a:srgbClr val="69728D"/>
                </a:solidFill>
                <a:latin typeface="DejaVu Sans"/>
                <a:ea typeface="DejaVu Sans"/>
                <a:cs typeface="DejaVu Sans"/>
              </a:defRPr>
            </a:lvl1pPr>
            <a:lvl2pPr algn="l">
              <a:buNone/>
              <a:defRPr sz="1050" b="1">
                <a:solidFill>
                  <a:srgbClr val="69728D"/>
                </a:solidFill>
                <a:latin typeface="DejaVu Sans"/>
                <a:ea typeface="DejaVu Sans"/>
                <a:cs typeface="DejaVu Sans"/>
              </a:defRPr>
            </a:lvl2pPr>
            <a:lvl3pPr algn="l">
              <a:buNone/>
              <a:defRPr sz="1050" b="1">
                <a:solidFill>
                  <a:srgbClr val="69728D"/>
                </a:solidFill>
                <a:latin typeface="DejaVu Sans"/>
                <a:ea typeface="DejaVu Sans"/>
                <a:cs typeface="DejaVu Sans"/>
              </a:defRPr>
            </a:lvl3pPr>
            <a:lvl4pPr algn="l">
              <a:buNone/>
              <a:defRPr sz="1050" b="1">
                <a:solidFill>
                  <a:srgbClr val="69728D"/>
                </a:solidFill>
                <a:latin typeface="DejaVu Sans"/>
                <a:ea typeface="DejaVu Sans"/>
                <a:cs typeface="DejaVu Sans"/>
              </a:defRPr>
            </a:lvl4pPr>
            <a:lvl5pPr algn="l">
              <a:buNone/>
              <a:defRPr sz="1050" b="1">
                <a:solidFill>
                  <a:srgbClr val="69728D"/>
                </a:solidFill>
                <a:latin typeface="DejaVu Sans"/>
                <a:ea typeface="DejaVu Sans"/>
                <a:cs typeface="DejaVu Sans"/>
              </a:defRPr>
            </a:lvl5pPr>
            <a:lvl6pPr algn="l">
              <a:buNone/>
              <a:defRPr sz="1050" b="1">
                <a:solidFill>
                  <a:srgbClr val="69728D"/>
                </a:solidFill>
                <a:latin typeface="DejaVu Sans"/>
                <a:ea typeface="DejaVu Sans"/>
                <a:cs typeface="DejaVu Sans"/>
              </a:defRPr>
            </a:lvl6pPr>
            <a:lvl7pPr algn="l">
              <a:buNone/>
              <a:defRPr sz="1050" b="1">
                <a:solidFill>
                  <a:srgbClr val="69728D"/>
                </a:solidFill>
                <a:latin typeface="DejaVu Sans"/>
                <a:ea typeface="DejaVu Sans"/>
                <a:cs typeface="DejaVu Sans"/>
              </a:defRPr>
            </a:lvl7pPr>
            <a:lvl8pPr algn="l">
              <a:buNone/>
              <a:defRPr sz="1050" b="1">
                <a:solidFill>
                  <a:srgbClr val="69728D"/>
                </a:solidFill>
                <a:latin typeface="DejaVu Sans"/>
                <a:ea typeface="DejaVu Sans"/>
                <a:cs typeface="DejaVu Sans"/>
              </a:defRPr>
            </a:lvl8pPr>
            <a:lvl9pPr algn="l">
              <a:buNone/>
              <a:defRPr sz="1050" b="1">
                <a:solidFill>
                  <a:srgbClr val="69728D"/>
                </a:solidFill>
                <a:latin typeface="DejaVu Sans"/>
                <a:ea typeface="DejaVu Sans"/>
                <a:cs typeface="DejaVu Sans"/>
              </a:defRPr>
            </a:lvl9pPr>
          </a:lstStyle>
          <a:p xmlns:a="http://schemas.openxmlformats.org/drawingml/2006/main">
            <a:pPr algn="l">
              <a:lnSpc>
                <a:spcPct val="112000"/>
              </a:lnSpc>
              <a:buNone/>
              <a:defRPr sz="1050" b="1">
                <a:solidFill>
                  <a:srgbClr val="69728D"/>
                </a:solidFill>
                <a:latin typeface="DejaVu Sans"/>
                <a:ea typeface="DejaVu Sans"/>
                <a:cs typeface="DejaVu Sans"/>
              </a:defRPr>
            </a:pPr>
            <a:r>
              <a:rPr sz="1050" b="1">
                <a:solidFill>
                  <a:srgbClr val="69728D"/>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9E696C3C-2A64-4AD9-A3B9-B76F9C5E7FFE}"/>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9728D"/>
                </a:solidFill>
                <a:latin typeface="DejaVu Sans"/>
                <a:ea typeface="DejaVu Sans"/>
                <a:cs typeface="DejaVu Sans"/>
              </a:defRPr>
            </a:defPPr>
            <a:lvl1pPr algn="r">
              <a:buNone/>
              <a:defRPr sz="1050" b="0">
                <a:solidFill>
                  <a:srgbClr val="69728D"/>
                </a:solidFill>
                <a:latin typeface="DejaVu Sans"/>
                <a:ea typeface="DejaVu Sans"/>
                <a:cs typeface="DejaVu Sans"/>
              </a:defRPr>
            </a:lvl1pPr>
            <a:lvl2pPr algn="r">
              <a:buNone/>
              <a:defRPr sz="1050" b="0">
                <a:solidFill>
                  <a:srgbClr val="69728D"/>
                </a:solidFill>
                <a:latin typeface="DejaVu Sans"/>
                <a:ea typeface="DejaVu Sans"/>
                <a:cs typeface="DejaVu Sans"/>
              </a:defRPr>
            </a:lvl2pPr>
            <a:lvl3pPr algn="r">
              <a:buNone/>
              <a:defRPr sz="1050" b="0">
                <a:solidFill>
                  <a:srgbClr val="69728D"/>
                </a:solidFill>
                <a:latin typeface="DejaVu Sans"/>
                <a:ea typeface="DejaVu Sans"/>
                <a:cs typeface="DejaVu Sans"/>
              </a:defRPr>
            </a:lvl3pPr>
            <a:lvl4pPr algn="r">
              <a:buNone/>
              <a:defRPr sz="1050" b="0">
                <a:solidFill>
                  <a:srgbClr val="69728D"/>
                </a:solidFill>
                <a:latin typeface="DejaVu Sans"/>
                <a:ea typeface="DejaVu Sans"/>
                <a:cs typeface="DejaVu Sans"/>
              </a:defRPr>
            </a:lvl4pPr>
            <a:lvl5pPr algn="r">
              <a:buNone/>
              <a:defRPr sz="1050" b="0">
                <a:solidFill>
                  <a:srgbClr val="69728D"/>
                </a:solidFill>
                <a:latin typeface="DejaVu Sans"/>
                <a:ea typeface="DejaVu Sans"/>
                <a:cs typeface="DejaVu Sans"/>
              </a:defRPr>
            </a:lvl5pPr>
            <a:lvl6pPr algn="r">
              <a:buNone/>
              <a:defRPr sz="1050" b="0">
                <a:solidFill>
                  <a:srgbClr val="69728D"/>
                </a:solidFill>
                <a:latin typeface="DejaVu Sans"/>
                <a:ea typeface="DejaVu Sans"/>
                <a:cs typeface="DejaVu Sans"/>
              </a:defRPr>
            </a:lvl6pPr>
            <a:lvl7pPr algn="r">
              <a:buNone/>
              <a:defRPr sz="1050" b="0">
                <a:solidFill>
                  <a:srgbClr val="69728D"/>
                </a:solidFill>
                <a:latin typeface="DejaVu Sans"/>
                <a:ea typeface="DejaVu Sans"/>
                <a:cs typeface="DejaVu Sans"/>
              </a:defRPr>
            </a:lvl7pPr>
            <a:lvl8pPr algn="r">
              <a:buNone/>
              <a:defRPr sz="1050" b="0">
                <a:solidFill>
                  <a:srgbClr val="69728D"/>
                </a:solidFill>
                <a:latin typeface="DejaVu Sans"/>
                <a:ea typeface="DejaVu Sans"/>
                <a:cs typeface="DejaVu Sans"/>
              </a:defRPr>
            </a:lvl8pPr>
            <a:lvl9pPr algn="r">
              <a:buNone/>
              <a:defRPr sz="1050" b="0">
                <a:solidFill>
                  <a:srgbClr val="69728D"/>
                </a:solidFill>
                <a:latin typeface="DejaVu Sans"/>
                <a:ea typeface="DejaVu Sans"/>
                <a:cs typeface="DejaVu Sans"/>
              </a:defRPr>
            </a:lvl9pPr>
          </a:lstStyle>
          <a:p xmlns:a="http://schemas.openxmlformats.org/drawingml/2006/main">
            <a:pPr algn="r">
              <a:lnSpc>
                <a:spcPct val="112000"/>
              </a:lnSpc>
              <a:buNone/>
              <a:defRPr sz="1050" b="0">
                <a:solidFill>
                  <a:srgbClr val="69728D"/>
                </a:solidFill>
                <a:latin typeface="DejaVu Sans"/>
                <a:ea typeface="DejaVu Sans"/>
                <a:cs typeface="DejaVu Sans"/>
              </a:defRPr>
            </a:pPr>
            <a:r>
              <a:rPr sz="1050" b="0">
                <a:solidFill>
                  <a:srgbClr val="69728D"/>
                </a:solidFill>
                <a:latin typeface="DejaVu Sans"/>
                <a:ea typeface="DejaVu Sans"/>
                <a:cs typeface="DejaVu Sans"/>
              </a:rPr>
              <a:t>10</a:t>
            </a:r>
          </a:p>
        </p:txBody>
      </p:sp>
      <p:sp>
        <p:nvSpPr>
          <p:cNvPr id="5" name="source-footnote">
            <a:extLst xmlns:a="http://schemas.openxmlformats.org/drawingml/2006/main">
              <a:ext uri="{FF2B5EF4-FFF2-40B4-BE49-F238E27FC236}">
                <a16:creationId xmlns:a16="http://schemas.microsoft.com/office/drawing/2014/main" id="{5ECC8717-A906-41D8-821F-3DDDD30348C0}"/>
              </a:ext>
            </a:extLst>
          </p:cNvPr>
          <p:cNvSpPr>
            <a:spLocks xmlns:a="http://schemas.openxmlformats.org/drawingml/2006/main" noGrp="1"/>
          </p:cNvSpPr>
          <p:nvPr/>
        </p:nvSpPr>
        <p:spPr>
          <a:xfrm xmlns:a="http://schemas.openxmlformats.org/drawingml/2006/main">
            <a:off x="552450" y="6105525"/>
            <a:ext cx="11096625"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13" b="0">
                <a:solidFill>
                  <a:srgbClr val="69728D"/>
                </a:solidFill>
                <a:latin typeface="DejaVu Sans"/>
                <a:ea typeface="DejaVu Sans"/>
                <a:cs typeface="DejaVu Sans"/>
              </a:defRPr>
            </a:defPPr>
            <a:lvl1pPr algn="l">
              <a:buNone/>
              <a:defRPr sz="1013" b="0">
                <a:solidFill>
                  <a:srgbClr val="69728D"/>
                </a:solidFill>
                <a:latin typeface="DejaVu Sans"/>
                <a:ea typeface="DejaVu Sans"/>
                <a:cs typeface="DejaVu Sans"/>
              </a:defRPr>
            </a:lvl1pPr>
            <a:lvl2pPr algn="l">
              <a:buNone/>
              <a:defRPr sz="1013" b="0">
                <a:solidFill>
                  <a:srgbClr val="69728D"/>
                </a:solidFill>
                <a:latin typeface="DejaVu Sans"/>
                <a:ea typeface="DejaVu Sans"/>
                <a:cs typeface="DejaVu Sans"/>
              </a:defRPr>
            </a:lvl2pPr>
            <a:lvl3pPr algn="l">
              <a:buNone/>
              <a:defRPr sz="1013" b="0">
                <a:solidFill>
                  <a:srgbClr val="69728D"/>
                </a:solidFill>
                <a:latin typeface="DejaVu Sans"/>
                <a:ea typeface="DejaVu Sans"/>
                <a:cs typeface="DejaVu Sans"/>
              </a:defRPr>
            </a:lvl3pPr>
            <a:lvl4pPr algn="l">
              <a:buNone/>
              <a:defRPr sz="1013" b="0">
                <a:solidFill>
                  <a:srgbClr val="69728D"/>
                </a:solidFill>
                <a:latin typeface="DejaVu Sans"/>
                <a:ea typeface="DejaVu Sans"/>
                <a:cs typeface="DejaVu Sans"/>
              </a:defRPr>
            </a:lvl4pPr>
            <a:lvl5pPr algn="l">
              <a:buNone/>
              <a:defRPr sz="1013" b="0">
                <a:solidFill>
                  <a:srgbClr val="69728D"/>
                </a:solidFill>
                <a:latin typeface="DejaVu Sans"/>
                <a:ea typeface="DejaVu Sans"/>
                <a:cs typeface="DejaVu Sans"/>
              </a:defRPr>
            </a:lvl5pPr>
            <a:lvl6pPr algn="l">
              <a:buNone/>
              <a:defRPr sz="1013" b="0">
                <a:solidFill>
                  <a:srgbClr val="69728D"/>
                </a:solidFill>
                <a:latin typeface="DejaVu Sans"/>
                <a:ea typeface="DejaVu Sans"/>
                <a:cs typeface="DejaVu Sans"/>
              </a:defRPr>
            </a:lvl6pPr>
            <a:lvl7pPr algn="l">
              <a:buNone/>
              <a:defRPr sz="1013" b="0">
                <a:solidFill>
                  <a:srgbClr val="69728D"/>
                </a:solidFill>
                <a:latin typeface="DejaVu Sans"/>
                <a:ea typeface="DejaVu Sans"/>
                <a:cs typeface="DejaVu Sans"/>
              </a:defRPr>
            </a:lvl7pPr>
            <a:lvl8pPr algn="l">
              <a:buNone/>
              <a:defRPr sz="1013" b="0">
                <a:solidFill>
                  <a:srgbClr val="69728D"/>
                </a:solidFill>
                <a:latin typeface="DejaVu Sans"/>
                <a:ea typeface="DejaVu Sans"/>
                <a:cs typeface="DejaVu Sans"/>
              </a:defRPr>
            </a:lvl8pPr>
            <a:lvl9pPr algn="l">
              <a:buNone/>
              <a:defRPr sz="1013" b="0">
                <a:solidFill>
                  <a:srgbClr val="69728D"/>
                </a:solidFill>
                <a:latin typeface="DejaVu Sans"/>
                <a:ea typeface="DejaVu Sans"/>
                <a:cs typeface="DejaVu Sans"/>
              </a:defRPr>
            </a:lvl9pPr>
          </a:lstStyle>
          <a:p xmlns:a="http://schemas.openxmlformats.org/drawingml/2006/main">
            <a:pPr algn="l">
              <a:lnSpc>
                <a:spcPct val="112000"/>
              </a:lnSpc>
              <a:buNone/>
              <a:defRPr sz="1013" b="0">
                <a:solidFill>
                  <a:srgbClr val="69728D"/>
                </a:solidFill>
                <a:latin typeface="DejaVu Sans"/>
                <a:ea typeface="DejaVu Sans"/>
                <a:cs typeface="DejaVu Sans"/>
              </a:defRPr>
            </a:pPr>
            <a:r>
              <a:rPr sz="1013" b="0">
                <a:solidFill>
                  <a:srgbClr val="69728D"/>
                </a:solidFill>
                <a:latin typeface="DejaVu Sans"/>
                <a:ea typeface="DejaVu Sans"/>
                <a:cs typeface="DejaVu Sans"/>
              </a:rPr>
              <a:t>Competitor scope reflects official descriptions. Finux Labs’ dual-agent negotiation and finance connection remain planned.</a:t>
            </a:r>
          </a:p>
        </p:txBody>
      </p:sp>
      <p:graphicFrame>
        <p:nvGraphicFramePr>
          <p:cNvPr id="6" name="">
            <a:extLst xmlns:a="http://schemas.openxmlformats.org/drawingml/2006/main">
              <a:ext uri="{FF2B5EF4-FFF2-40B4-BE49-F238E27FC236}">
                <a16:creationId xmlns:a16="http://schemas.microsoft.com/office/drawing/2014/main" id="{B767E503-63CF-4249-ADB9-7A4BF42D3F43}"/>
              </a:ext>
            </a:extLst>
          </p:cNvPr>
          <p:cNvGraphicFramePr/>
          <p:nvPr/>
        </p:nvGraphicFramePr>
        <p:xfrm>
          <a:off xmlns:a="http://schemas.openxmlformats.org/drawingml/2006/main" x="552450" y="2009775"/>
          <a:ext xmlns:a="http://schemas.openxmlformats.org/drawingml/2006/main" cx="11087100" cy="3790950"/>
        </p:xfrm>
        <a:graphic xmlns:a="http://schemas.openxmlformats.org/drawingml/2006/main">
          <a:graphicData uri="http://schemas.openxmlformats.org/drawingml/2006/table">
            <a:tbl>
              <a:tblPr firstRow="1" bandRow="0"/>
              <a:tblGrid>
                <a:gridCol w="2400300"/>
                <a:gridCol w="4019550"/>
                <a:gridCol w="4667250"/>
              </a:tblGrid>
              <a:tr h="758190">
                <a:tc>
                  <a:txBody>
                    <a:bodyPr wrap="square" lIns="114300" tIns="76200" rIns="95250" bIns="76200">
                      <a:noAutofit/>
                    </a:bodyPr>
                    <a:lstStyle/>
                    <a:p>
                      <a:r>
                        <a:rPr sz="1575" b="1">
                          <a:solidFill>
                            <a:srgbClr val="FFFFFF"/>
                          </a:solidFill>
                          <a:latin typeface="DejaVu Sans"/>
                          <a:ea typeface="DejaVu Sans"/>
                          <a:cs typeface="DejaVu Sans"/>
                        </a:rPr>
                        <a:t>Alternative</a:t>
                      </a:r>
                    </a:p>
                  </a:txBody>
                  <a:tcPr marL="91440" marR="91440" marT="45720" marB="45720" anchor="ctr">
                    <a:lnL w="6191">
                      <a:solidFill>
                        <a:srgbClr val="DCE0F0"/>
                      </a:solidFill>
                      <a:prstDash val="solid"/>
                    </a:lnL>
                    <a:lnR w="6191">
                      <a:solidFill>
                        <a:srgbClr val="DCE0F0"/>
                      </a:solidFill>
                      <a:prstDash val="solid"/>
                    </a:lnR>
                    <a:lnT w="6191">
                      <a:solidFill>
                        <a:srgbClr val="DCE0F0"/>
                      </a:solidFill>
                      <a:prstDash val="solid"/>
                    </a:lnT>
                    <a:lnB w="6191">
                      <a:solidFill>
                        <a:srgbClr val="DCE0F0"/>
                      </a:solidFill>
                      <a:prstDash val="solid"/>
                    </a:lnB>
                    <a:solidFill>
                      <a:srgbClr val="171C3D"/>
                    </a:solidFill>
                  </a:tcPr>
                </a:tc>
                <a:tc>
                  <a:txBody>
                    <a:bodyPr wrap="square" lIns="114300" tIns="76200" rIns="95250" bIns="76200">
                      <a:noAutofit/>
                    </a:bodyPr>
                    <a:lstStyle/>
                    <a:p>
                      <a:r>
                        <a:rPr sz="1575" b="1">
                          <a:solidFill>
                            <a:srgbClr val="FFFFFF"/>
                          </a:solidFill>
                          <a:latin typeface="DejaVu Sans"/>
                          <a:ea typeface="DejaVu Sans"/>
                          <a:cs typeface="DejaVu Sans"/>
                        </a:rPr>
                        <a:t>Established strength</a:t>
                      </a:r>
                    </a:p>
                  </a:txBody>
                  <a:tcPr marL="91440" marR="91440" marT="45720" marB="45720" anchor="ctr">
                    <a:lnR w="6191">
                      <a:solidFill>
                        <a:srgbClr val="DCE0F0"/>
                      </a:solidFill>
                      <a:prstDash val="solid"/>
                    </a:lnR>
                    <a:lnT w="6191">
                      <a:solidFill>
                        <a:srgbClr val="DCE0F0"/>
                      </a:solidFill>
                      <a:prstDash val="solid"/>
                    </a:lnT>
                    <a:lnB w="6191">
                      <a:solidFill>
                        <a:srgbClr val="DCE0F0"/>
                      </a:solidFill>
                      <a:prstDash val="solid"/>
                    </a:lnB>
                    <a:solidFill>
                      <a:srgbClr val="171C3D"/>
                    </a:solidFill>
                  </a:tcPr>
                </a:tc>
                <a:tc>
                  <a:txBody>
                    <a:bodyPr wrap="square" lIns="114300" tIns="76200" rIns="95250" bIns="76200">
                      <a:noAutofit/>
                    </a:bodyPr>
                    <a:lstStyle/>
                    <a:p>
                      <a:r>
                        <a:rPr sz="1575" b="1">
                          <a:solidFill>
                            <a:srgbClr val="FFFFFF"/>
                          </a:solidFill>
                          <a:latin typeface="DejaVu Sans"/>
                          <a:ea typeface="DejaVu Sans"/>
                          <a:cs typeface="DejaVu Sans"/>
                        </a:rPr>
                        <a:t>Finux Labs’ proposed focus</a:t>
                      </a:r>
                    </a:p>
                  </a:txBody>
                  <a:tcPr marL="91440" marR="91440" marT="45720" marB="45720" anchor="ctr">
                    <a:lnR w="6191">
                      <a:solidFill>
                        <a:srgbClr val="DCE0F0"/>
                      </a:solidFill>
                      <a:prstDash val="solid"/>
                    </a:lnR>
                    <a:lnT w="6191">
                      <a:solidFill>
                        <a:srgbClr val="DCE0F0"/>
                      </a:solidFill>
                      <a:prstDash val="solid"/>
                    </a:lnT>
                    <a:lnB w="6191">
                      <a:solidFill>
                        <a:srgbClr val="DCE0F0"/>
                      </a:solidFill>
                      <a:prstDash val="solid"/>
                    </a:lnB>
                    <a:solidFill>
                      <a:srgbClr val="171C3D"/>
                    </a:solidFill>
                  </a:tcPr>
                </a:tc>
              </a:tr>
              <a:tr h="758190">
                <a:tc>
                  <a:txBody>
                    <a:bodyPr wrap="square" lIns="114300" tIns="76200" rIns="95250" bIns="76200">
                      <a:noAutofit/>
                    </a:bodyPr>
                    <a:lstStyle/>
                    <a:p>
                      <a:r>
                        <a:rPr sz="1575" b="0">
                          <a:solidFill>
                            <a:srgbClr val="4B526F"/>
                          </a:solidFill>
                          <a:latin typeface="DejaVu Sans"/>
                          <a:ea typeface="DejaVu Sans"/>
                          <a:cs typeface="DejaVu Sans"/>
                        </a:rPr>
                        <a:t>Excel and Copilot</a:t>
                      </a:r>
                    </a:p>
                  </a:txBody>
                  <a:tcPr marL="91440" marR="91440" marT="45720" marB="45720" anchor="ctr">
                    <a:lnL w="6191">
                      <a:solidFill>
                        <a:srgbClr val="DCE0F0"/>
                      </a:solidFill>
                      <a:prstDash val="solid"/>
                    </a:lnL>
                    <a:lnR w="6191">
                      <a:solidFill>
                        <a:srgbClr val="DCE0F0"/>
                      </a:solidFill>
                      <a:prstDash val="solid"/>
                    </a:lnR>
                    <a:lnB w="6191">
                      <a:solidFill>
                        <a:srgbClr val="DCE0F0"/>
                      </a:solidFill>
                      <a:prstDash val="solid"/>
                    </a:lnB>
                    <a:solidFill>
                      <a:srgbClr val="FFFFFF"/>
                    </a:solidFill>
                  </a:tcPr>
                </a:tc>
                <a:tc>
                  <a:txBody>
                    <a:bodyPr wrap="square" lIns="114300" tIns="76200" rIns="95250" bIns="76200">
                      <a:noAutofit/>
                    </a:bodyPr>
                    <a:lstStyle/>
                    <a:p>
                      <a:r>
                        <a:rPr sz="1575" b="0">
                          <a:solidFill>
                            <a:srgbClr val="4B526F"/>
                          </a:solidFill>
                          <a:latin typeface="DejaVu Sans"/>
                          <a:ea typeface="DejaVu Sans"/>
                          <a:cs typeface="DejaVu Sans"/>
                        </a:rPr>
                        <a:t>Flexible analysis inside</a:t>
                      </a:r>
                    </a:p>
                    <a:p>
                      <a:r>
                        <a:rPr sz="1575" b="0">
                          <a:solidFill>
                            <a:srgbClr val="4B526F"/>
                          </a:solidFill>
                          <a:latin typeface="DejaVu Sans"/>
                          <a:ea typeface="DejaVu Sans"/>
                          <a:cs typeface="DejaVu Sans"/>
                        </a:rPr>
                        <a:t>familiar workbooks</a:t>
                      </a:r>
                    </a:p>
                  </a:txBody>
                  <a:tcPr marL="91440" marR="91440" marT="45720" marB="45720" anchor="ctr">
                    <a:lnR w="6191">
                      <a:solidFill>
                        <a:srgbClr val="DCE0F0"/>
                      </a:solidFill>
                      <a:prstDash val="solid"/>
                    </a:lnR>
                    <a:lnB w="6191">
                      <a:solidFill>
                        <a:srgbClr val="DCE0F0"/>
                      </a:solidFill>
                      <a:prstDash val="solid"/>
                    </a:lnB>
                    <a:solidFill>
                      <a:srgbClr val="FFFFFF"/>
                    </a:solidFill>
                  </a:tcPr>
                </a:tc>
                <a:tc>
                  <a:txBody>
                    <a:bodyPr wrap="square" lIns="114300" tIns="76200" rIns="95250" bIns="76200">
                      <a:noAutofit/>
                    </a:bodyPr>
                    <a:lstStyle/>
                    <a:p>
                      <a:r>
                        <a:rPr sz="1575" b="0">
                          <a:solidFill>
                            <a:srgbClr val="4B526F"/>
                          </a:solidFill>
                          <a:latin typeface="DejaVu Sans"/>
                          <a:ea typeface="DejaVu Sans"/>
                          <a:cs typeface="DejaVu Sans"/>
                        </a:rPr>
                        <a:t>A consistent supplier cost model</a:t>
                      </a:r>
                    </a:p>
                    <a:p>
                      <a:r>
                        <a:rPr sz="1575" b="0">
                          <a:solidFill>
                            <a:srgbClr val="4B526F"/>
                          </a:solidFill>
                          <a:latin typeface="DejaVu Sans"/>
                          <a:ea typeface="DejaVu Sans"/>
                          <a:cs typeface="DejaVu Sans"/>
                        </a:rPr>
                        <a:t>with traceable assumptions</a:t>
                      </a:r>
                    </a:p>
                  </a:txBody>
                  <a:tcPr marL="91440" marR="91440" marT="45720" marB="45720" anchor="ctr">
                    <a:lnR w="6191">
                      <a:solidFill>
                        <a:srgbClr val="DCE0F0"/>
                      </a:solidFill>
                      <a:prstDash val="solid"/>
                    </a:lnR>
                    <a:lnB w="6191">
                      <a:solidFill>
                        <a:srgbClr val="DCE0F0"/>
                      </a:solidFill>
                      <a:prstDash val="solid"/>
                    </a:lnB>
                    <a:solidFill>
                      <a:srgbClr val="FFFFFF"/>
                    </a:solidFill>
                  </a:tcPr>
                </a:tc>
              </a:tr>
              <a:tr h="758190">
                <a:tc>
                  <a:txBody>
                    <a:bodyPr wrap="square" lIns="114300" tIns="76200" rIns="95250" bIns="76200">
                      <a:noAutofit/>
                    </a:bodyPr>
                    <a:lstStyle/>
                    <a:p>
                      <a:r>
                        <a:rPr sz="1575" b="0">
                          <a:solidFill>
                            <a:srgbClr val="4B526F"/>
                          </a:solidFill>
                          <a:latin typeface="DejaVu Sans"/>
                          <a:ea typeface="DejaVu Sans"/>
                          <a:cs typeface="DejaVu Sans"/>
                        </a:rPr>
                        <a:t>SAP Ariba</a:t>
                      </a:r>
                    </a:p>
                  </a:txBody>
                  <a:tcPr marL="91440" marR="91440" marT="45720" marB="45720" anchor="ctr">
                    <a:lnL w="6191">
                      <a:solidFill>
                        <a:srgbClr val="DCE0F0"/>
                      </a:solidFill>
                      <a:prstDash val="solid"/>
                    </a:lnL>
                    <a:lnR w="6191">
                      <a:solidFill>
                        <a:srgbClr val="DCE0F0"/>
                      </a:solidFill>
                      <a:prstDash val="solid"/>
                    </a:lnR>
                    <a:lnB w="6191">
                      <a:solidFill>
                        <a:srgbClr val="DCE0F0"/>
                      </a:solidFill>
                      <a:prstDash val="solid"/>
                    </a:lnB>
                    <a:solidFill>
                      <a:srgbClr val="FFFFFF"/>
                    </a:solidFill>
                  </a:tcPr>
                </a:tc>
                <a:tc>
                  <a:txBody>
                    <a:bodyPr wrap="square" lIns="114300" tIns="76200" rIns="95250" bIns="76200">
                      <a:noAutofit/>
                    </a:bodyPr>
                    <a:lstStyle/>
                    <a:p>
                      <a:r>
                        <a:rPr sz="1575" b="0">
                          <a:solidFill>
                            <a:srgbClr val="4B526F"/>
                          </a:solidFill>
                          <a:latin typeface="DejaVu Sans"/>
                          <a:ea typeface="DejaVu Sans"/>
                          <a:cs typeface="DejaVu Sans"/>
                        </a:rPr>
                        <a:t>Broad sourcing workflow</a:t>
                      </a:r>
                    </a:p>
                    <a:p>
                      <a:r>
                        <a:rPr sz="1575" b="0">
                          <a:solidFill>
                            <a:srgbClr val="4B526F"/>
                          </a:solidFill>
                          <a:latin typeface="DejaVu Sans"/>
                          <a:ea typeface="DejaVu Sans"/>
                          <a:cs typeface="DejaVu Sans"/>
                        </a:rPr>
                        <a:t>and AI agent capabilities</a:t>
                      </a:r>
                    </a:p>
                  </a:txBody>
                  <a:tcPr marL="91440" marR="91440" marT="45720" marB="45720" anchor="ctr">
                    <a:lnR w="6191">
                      <a:solidFill>
                        <a:srgbClr val="DCE0F0"/>
                      </a:solidFill>
                      <a:prstDash val="solid"/>
                    </a:lnR>
                    <a:lnB w="6191">
                      <a:solidFill>
                        <a:srgbClr val="DCE0F0"/>
                      </a:solidFill>
                      <a:prstDash val="solid"/>
                    </a:lnB>
                    <a:solidFill>
                      <a:srgbClr val="FFFFFF"/>
                    </a:solidFill>
                  </a:tcPr>
                </a:tc>
                <a:tc>
                  <a:txBody>
                    <a:bodyPr wrap="square" lIns="114300" tIns="76200" rIns="95250" bIns="76200">
                      <a:noAutofit/>
                    </a:bodyPr>
                    <a:lstStyle/>
                    <a:p>
                      <a:r>
                        <a:rPr sz="1575" b="0">
                          <a:solidFill>
                            <a:srgbClr val="4B526F"/>
                          </a:solidFill>
                          <a:latin typeface="DejaVu Sans"/>
                          <a:ea typeface="DejaVu Sans"/>
                          <a:cs typeface="DejaVu Sans"/>
                        </a:rPr>
                        <a:t>A narrow entry workflow for</a:t>
                      </a:r>
                    </a:p>
                    <a:p>
                      <a:r>
                        <a:rPr sz="1575" b="0">
                          <a:solidFill>
                            <a:srgbClr val="4B526F"/>
                          </a:solidFill>
                          <a:latin typeface="DejaVu Sans"/>
                          <a:ea typeface="DejaVu Sans"/>
                          <a:cs typeface="DejaVu Sans"/>
                        </a:rPr>
                        <a:t>smaller procurement teams</a:t>
                      </a:r>
                    </a:p>
                  </a:txBody>
                  <a:tcPr marL="91440" marR="91440" marT="45720" marB="45720" anchor="ctr">
                    <a:lnR w="6191">
                      <a:solidFill>
                        <a:srgbClr val="DCE0F0"/>
                      </a:solidFill>
                      <a:prstDash val="solid"/>
                    </a:lnR>
                    <a:lnB w="6191">
                      <a:solidFill>
                        <a:srgbClr val="DCE0F0"/>
                      </a:solidFill>
                      <a:prstDash val="solid"/>
                    </a:lnB>
                    <a:solidFill>
                      <a:srgbClr val="FFFFFF"/>
                    </a:solidFill>
                  </a:tcPr>
                </a:tc>
              </a:tr>
              <a:tr h="758190">
                <a:tc>
                  <a:txBody>
                    <a:bodyPr wrap="square" lIns="114300" tIns="76200" rIns="95250" bIns="76200">
                      <a:noAutofit/>
                    </a:bodyPr>
                    <a:lstStyle/>
                    <a:p>
                      <a:r>
                        <a:rPr sz="1575" b="0">
                          <a:solidFill>
                            <a:srgbClr val="4B526F"/>
                          </a:solidFill>
                          <a:latin typeface="DejaVu Sans"/>
                          <a:ea typeface="DejaVu Sans"/>
                          <a:cs typeface="DejaVu Sans"/>
                        </a:rPr>
                        <a:t>Fairmarkit</a:t>
                      </a:r>
                    </a:p>
                  </a:txBody>
                  <a:tcPr marL="91440" marR="91440" marT="45720" marB="45720" anchor="ctr">
                    <a:lnL w="6191">
                      <a:solidFill>
                        <a:srgbClr val="DCE0F0"/>
                      </a:solidFill>
                      <a:prstDash val="solid"/>
                    </a:lnL>
                    <a:lnR w="6191">
                      <a:solidFill>
                        <a:srgbClr val="DCE0F0"/>
                      </a:solidFill>
                      <a:prstDash val="solid"/>
                    </a:lnR>
                    <a:lnB w="6191">
                      <a:solidFill>
                        <a:srgbClr val="DCE0F0"/>
                      </a:solidFill>
                      <a:prstDash val="solid"/>
                    </a:lnB>
                    <a:solidFill>
                      <a:srgbClr val="FFFFFF"/>
                    </a:solidFill>
                  </a:tcPr>
                </a:tc>
                <a:tc>
                  <a:txBody>
                    <a:bodyPr wrap="square" lIns="114300" tIns="76200" rIns="95250" bIns="76200">
                      <a:noAutofit/>
                    </a:bodyPr>
                    <a:lstStyle/>
                    <a:p>
                      <a:r>
                        <a:rPr sz="1575" b="0">
                          <a:solidFill>
                            <a:srgbClr val="4B526F"/>
                          </a:solidFill>
                          <a:latin typeface="DejaVu Sans"/>
                          <a:ea typeface="DejaVu Sans"/>
                          <a:cs typeface="DejaVu Sans"/>
                        </a:rPr>
                        <a:t>Automation for repetitive</a:t>
                      </a:r>
                    </a:p>
                    <a:p>
                      <a:r>
                        <a:rPr sz="1575" b="0">
                          <a:solidFill>
                            <a:srgbClr val="4B526F"/>
                          </a:solidFill>
                          <a:latin typeface="DejaVu Sans"/>
                          <a:ea typeface="DejaVu Sans"/>
                          <a:cs typeface="DejaVu Sans"/>
                        </a:rPr>
                        <a:t>sourcing events</a:t>
                      </a:r>
                    </a:p>
                  </a:txBody>
                  <a:tcPr marL="91440" marR="91440" marT="45720" marB="45720" anchor="ctr">
                    <a:lnR w="6191">
                      <a:solidFill>
                        <a:srgbClr val="DCE0F0"/>
                      </a:solidFill>
                      <a:prstDash val="solid"/>
                    </a:lnR>
                    <a:lnB w="6191">
                      <a:solidFill>
                        <a:srgbClr val="DCE0F0"/>
                      </a:solidFill>
                      <a:prstDash val="solid"/>
                    </a:lnB>
                    <a:solidFill>
                      <a:srgbClr val="FFFFFF"/>
                    </a:solidFill>
                  </a:tcPr>
                </a:tc>
                <a:tc>
                  <a:txBody>
                    <a:bodyPr wrap="square" lIns="114300" tIns="76200" rIns="95250" bIns="76200">
                      <a:noAutofit/>
                    </a:bodyPr>
                    <a:lstStyle/>
                    <a:p>
                      <a:r>
                        <a:rPr sz="1575" b="0">
                          <a:solidFill>
                            <a:srgbClr val="4B526F"/>
                          </a:solidFill>
                          <a:latin typeface="DejaVu Sans"/>
                          <a:ea typeface="DejaVu Sans"/>
                          <a:cs typeface="DejaVu Sans"/>
                        </a:rPr>
                        <a:t>Inventory, freight and cash</a:t>
                      </a:r>
                    </a:p>
                    <a:p>
                      <a:r>
                        <a:rPr sz="1575" b="0">
                          <a:solidFill>
                            <a:srgbClr val="4B526F"/>
                          </a:solidFill>
                          <a:latin typeface="DejaVu Sans"/>
                          <a:ea typeface="DejaVu Sans"/>
                          <a:cs typeface="DejaVu Sans"/>
                        </a:rPr>
                        <a:t>trade-offs in buyer preparation</a:t>
                      </a:r>
                    </a:p>
                  </a:txBody>
                  <a:tcPr marL="91440" marR="91440" marT="45720" marB="45720" anchor="ctr">
                    <a:lnR w="6191">
                      <a:solidFill>
                        <a:srgbClr val="DCE0F0"/>
                      </a:solidFill>
                      <a:prstDash val="solid"/>
                    </a:lnR>
                    <a:lnB w="6191">
                      <a:solidFill>
                        <a:srgbClr val="DCE0F0"/>
                      </a:solidFill>
                      <a:prstDash val="solid"/>
                    </a:lnB>
                    <a:solidFill>
                      <a:srgbClr val="FFFFFF"/>
                    </a:solidFill>
                  </a:tcPr>
                </a:tc>
              </a:tr>
              <a:tr h="758190">
                <a:tc>
                  <a:txBody>
                    <a:bodyPr wrap="square" lIns="114300" tIns="76200" rIns="95250" bIns="76200">
                      <a:noAutofit/>
                    </a:bodyPr>
                    <a:lstStyle/>
                    <a:p>
                      <a:r>
                        <a:rPr sz="1575" b="0">
                          <a:solidFill>
                            <a:srgbClr val="4B526F"/>
                          </a:solidFill>
                          <a:latin typeface="DejaVu Sans"/>
                          <a:ea typeface="DejaVu Sans"/>
                          <a:cs typeface="DejaVu Sans"/>
                        </a:rPr>
                        <a:t>Finux Labs</a:t>
                      </a:r>
                    </a:p>
                  </a:txBody>
                  <a:tcPr marL="91440" marR="91440" marT="45720" marB="45720" anchor="ctr">
                    <a:lnL w="6191">
                      <a:solidFill>
                        <a:srgbClr val="DCE0F0"/>
                      </a:solidFill>
                      <a:prstDash val="solid"/>
                    </a:lnL>
                    <a:lnR w="6191">
                      <a:solidFill>
                        <a:srgbClr val="DCE0F0"/>
                      </a:solidFill>
                      <a:prstDash val="solid"/>
                    </a:lnR>
                    <a:lnB w="6191">
                      <a:solidFill>
                        <a:srgbClr val="DCE0F0"/>
                      </a:solidFill>
                      <a:prstDash val="solid"/>
                    </a:lnB>
                    <a:solidFill>
                      <a:srgbClr val="FFFFFF"/>
                    </a:solidFill>
                  </a:tcPr>
                </a:tc>
                <a:tc>
                  <a:txBody>
                    <a:bodyPr wrap="square" lIns="114300" tIns="76200" rIns="95250" bIns="76200">
                      <a:noAutofit/>
                    </a:bodyPr>
                    <a:lstStyle/>
                    <a:p>
                      <a:r>
                        <a:rPr sz="1575" b="0">
                          <a:solidFill>
                            <a:srgbClr val="4B526F"/>
                          </a:solidFill>
                          <a:latin typeface="DejaVu Sans"/>
                          <a:ea typeface="DejaVu Sans"/>
                          <a:cs typeface="DejaVu Sans"/>
                        </a:rPr>
                        <a:t>Two working alpha tools</a:t>
                      </a:r>
                    </a:p>
                  </a:txBody>
                  <a:tcPr marL="91440" marR="91440" marT="45720" marB="45720" anchor="ctr">
                    <a:lnR w="6191">
                      <a:solidFill>
                        <a:srgbClr val="DCE0F0"/>
                      </a:solidFill>
                      <a:prstDash val="solid"/>
                    </a:lnR>
                    <a:lnB w="6191">
                      <a:solidFill>
                        <a:srgbClr val="DCE0F0"/>
                      </a:solidFill>
                      <a:prstDash val="solid"/>
                    </a:lnB>
                    <a:solidFill>
                      <a:srgbClr val="FFFFFF"/>
                    </a:solidFill>
                  </a:tcPr>
                </a:tc>
                <a:tc>
                  <a:txBody>
                    <a:bodyPr wrap="square" lIns="114300" tIns="76200" rIns="95250" bIns="76200">
                      <a:noAutofit/>
                    </a:bodyPr>
                    <a:lstStyle/>
                    <a:p>
                      <a:r>
                        <a:rPr sz="1575" b="0">
                          <a:solidFill>
                            <a:srgbClr val="4B526F"/>
                          </a:solidFill>
                          <a:latin typeface="DejaVu Sans"/>
                          <a:ea typeface="DejaVu Sans"/>
                          <a:cs typeface="DejaVu Sans"/>
                        </a:rPr>
                        <a:t>Agent negotiation with</a:t>
                      </a:r>
                    </a:p>
                    <a:p>
                      <a:r>
                        <a:rPr sz="1575" b="0">
                          <a:solidFill>
                            <a:srgbClr val="4B526F"/>
                          </a:solidFill>
                          <a:latin typeface="DejaVu Sans"/>
                          <a:ea typeface="DejaVu Sans"/>
                          <a:cs typeface="DejaVu Sans"/>
                        </a:rPr>
                        <a:t>human review and finance checks</a:t>
                      </a:r>
                    </a:p>
                  </a:txBody>
                  <a:tcPr marL="91440" marR="91440" marT="45720" marB="45720" anchor="ctr">
                    <a:lnR w="6191">
                      <a:solidFill>
                        <a:srgbClr val="DCE0F0"/>
                      </a:solidFill>
                      <a:prstDash val="solid"/>
                    </a:lnR>
                    <a:lnB w="6191">
                      <a:solidFill>
                        <a:srgbClr val="DCE0F0"/>
                      </a:solidFill>
                      <a:prstDash val="solid"/>
                    </a:lnB>
                    <a:solidFill>
                      <a:srgbClr val="FFFFFF"/>
                    </a:solidFill>
                  </a:tcPr>
                </a:tc>
              </a:tr>
            </a:tbl>
          </a:graphicData>
        </a:graphic>
      </p:graphicFrame>
    </p:spTree>
    <p:extLst>
      <p:ext uri="{BB962C8B-B14F-4D97-AF65-F5344CB8AC3E}">
        <p14:creationId xmlns:p14="http://schemas.microsoft.com/office/powerpoint/2010/main" val="1963708395"/>
      </p:ext>
    </p:extLst>
  </p:cSld>
</p:sld>
</file>

<file path=ppt/slides/slide11.xml><?xml version="1.0" encoding="utf-8"?>
<p:sld xmlns:p="http://schemas.openxmlformats.org/presentationml/2006/main">
  <p:cSld>
    <p:bg>
      <p:bgPr>
        <a:solidFill xmlns:a="http://schemas.openxmlformats.org/drawingml/2006/main">
          <a:srgbClr val="10142B"/>
        </a:solidFill>
      </p:bgPr>
    </p:bg>
    <p:spTree>
      <p:nvGrpSpPr>
        <p:cNvPr id="1" name=""/>
        <p:cNvGrpSpPr/>
        <p:nvPr/>
      </p:nvGrpSpPr>
      <p:grpSpPr>
        <a:xfrm xmlns:a="http://schemas.openxmlformats.org/drawingml/2006/main"/>
      </p:grpSpPr>
      <p:sp>
        <p:nvSpPr>
          <p:cNvPr id="13" name="slide-title">
            <a:extLst xmlns:a="http://schemas.openxmlformats.org/drawingml/2006/main">
              <a:ext uri="{FF2B5EF4-FFF2-40B4-BE49-F238E27FC236}">
                <a16:creationId xmlns:a16="http://schemas.microsoft.com/office/drawing/2014/main" id="{DFADCEA0-DBD8-406D-B402-1CF016E60BEE}"/>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F6F7FF"/>
                </a:solidFill>
                <a:latin typeface="DejaVu Sans"/>
                <a:ea typeface="DejaVu Sans"/>
                <a:cs typeface="DejaVu Sans"/>
              </a:defRPr>
            </a:defPPr>
            <a:lvl1pPr algn="l">
              <a:buNone/>
              <a:defRPr sz="3225" b="1">
                <a:solidFill>
                  <a:srgbClr val="F6F7FF"/>
                </a:solidFill>
                <a:latin typeface="DejaVu Sans"/>
                <a:ea typeface="DejaVu Sans"/>
                <a:cs typeface="DejaVu Sans"/>
              </a:defRPr>
            </a:lvl1pPr>
            <a:lvl2pPr algn="l">
              <a:buNone/>
              <a:defRPr sz="3225" b="1">
                <a:solidFill>
                  <a:srgbClr val="F6F7FF"/>
                </a:solidFill>
                <a:latin typeface="DejaVu Sans"/>
                <a:ea typeface="DejaVu Sans"/>
                <a:cs typeface="DejaVu Sans"/>
              </a:defRPr>
            </a:lvl2pPr>
            <a:lvl3pPr algn="l">
              <a:buNone/>
              <a:defRPr sz="3225" b="1">
                <a:solidFill>
                  <a:srgbClr val="F6F7FF"/>
                </a:solidFill>
                <a:latin typeface="DejaVu Sans"/>
                <a:ea typeface="DejaVu Sans"/>
                <a:cs typeface="DejaVu Sans"/>
              </a:defRPr>
            </a:lvl3pPr>
            <a:lvl4pPr algn="l">
              <a:buNone/>
              <a:defRPr sz="3225" b="1">
                <a:solidFill>
                  <a:srgbClr val="F6F7FF"/>
                </a:solidFill>
                <a:latin typeface="DejaVu Sans"/>
                <a:ea typeface="DejaVu Sans"/>
                <a:cs typeface="DejaVu Sans"/>
              </a:defRPr>
            </a:lvl4pPr>
            <a:lvl5pPr algn="l">
              <a:buNone/>
              <a:defRPr sz="3225" b="1">
                <a:solidFill>
                  <a:srgbClr val="F6F7FF"/>
                </a:solidFill>
                <a:latin typeface="DejaVu Sans"/>
                <a:ea typeface="DejaVu Sans"/>
                <a:cs typeface="DejaVu Sans"/>
              </a:defRPr>
            </a:lvl5pPr>
            <a:lvl6pPr algn="l">
              <a:buNone/>
              <a:defRPr sz="3225" b="1">
                <a:solidFill>
                  <a:srgbClr val="F6F7FF"/>
                </a:solidFill>
                <a:latin typeface="DejaVu Sans"/>
                <a:ea typeface="DejaVu Sans"/>
                <a:cs typeface="DejaVu Sans"/>
              </a:defRPr>
            </a:lvl6pPr>
            <a:lvl7pPr algn="l">
              <a:buNone/>
              <a:defRPr sz="3225" b="1">
                <a:solidFill>
                  <a:srgbClr val="F6F7FF"/>
                </a:solidFill>
                <a:latin typeface="DejaVu Sans"/>
                <a:ea typeface="DejaVu Sans"/>
                <a:cs typeface="DejaVu Sans"/>
              </a:defRPr>
            </a:lvl7pPr>
            <a:lvl8pPr algn="l">
              <a:buNone/>
              <a:defRPr sz="3225" b="1">
                <a:solidFill>
                  <a:srgbClr val="F6F7FF"/>
                </a:solidFill>
                <a:latin typeface="DejaVu Sans"/>
                <a:ea typeface="DejaVu Sans"/>
                <a:cs typeface="DejaVu Sans"/>
              </a:defRPr>
            </a:lvl8pPr>
            <a:lvl9pPr algn="l">
              <a:buNone/>
              <a:defRPr sz="3225" b="1">
                <a:solidFill>
                  <a:srgbClr val="F6F7FF"/>
                </a:solidFill>
                <a:latin typeface="DejaVu Sans"/>
                <a:ea typeface="DejaVu Sans"/>
                <a:cs typeface="DejaVu Sans"/>
              </a:defRPr>
            </a:lvl9pPr>
          </a:lstStyle>
          <a:p xmlns:a="http://schemas.openxmlformats.org/drawingml/2006/main">
            <a:pPr algn="l">
              <a:lnSpc>
                <a:spcPct val="112000"/>
              </a:lnSpc>
              <a:buNone/>
              <a:defRPr sz="3225" b="1">
                <a:solidFill>
                  <a:srgbClr val="F6F7FF"/>
                </a:solidFill>
                <a:latin typeface="DejaVu Sans"/>
                <a:ea typeface="DejaVu Sans"/>
                <a:cs typeface="DejaVu Sans"/>
              </a:defRPr>
            </a:pPr>
            <a:r>
              <a:rPr sz="3225" b="1">
                <a:solidFill>
                  <a:srgbClr val="F6F7FF"/>
                </a:solidFill>
                <a:latin typeface="DejaVu Sans"/>
                <a:ea typeface="DejaVu Sans"/>
                <a:cs typeface="DejaVu Sans"/>
              </a:rPr>
              <a:t>Subscription and transaction fees to validate</a:t>
            </a:r>
          </a:p>
        </p:txBody>
      </p:sp>
      <p:sp>
        <p:nvSpPr>
          <p:cNvPr id="2" name="slide-subtitle">
            <a:extLst xmlns:a="http://schemas.openxmlformats.org/drawingml/2006/main">
              <a:ext uri="{FF2B5EF4-FFF2-40B4-BE49-F238E27FC236}">
                <a16:creationId xmlns:a16="http://schemas.microsoft.com/office/drawing/2014/main" id="{6F67F479-8107-42F4-A1C9-17C7651CFD53}"/>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CBD2EB"/>
                </a:solidFill>
                <a:latin typeface="DejaVu Sans"/>
                <a:ea typeface="DejaVu Sans"/>
                <a:cs typeface="DejaVu Sans"/>
              </a:defRPr>
            </a:defPPr>
            <a:lvl1pPr algn="l">
              <a:buNone/>
              <a:defRPr sz="1725" b="0">
                <a:solidFill>
                  <a:srgbClr val="CBD2EB"/>
                </a:solidFill>
                <a:latin typeface="DejaVu Sans"/>
                <a:ea typeface="DejaVu Sans"/>
                <a:cs typeface="DejaVu Sans"/>
              </a:defRPr>
            </a:lvl1pPr>
            <a:lvl2pPr algn="l">
              <a:buNone/>
              <a:defRPr sz="1725" b="0">
                <a:solidFill>
                  <a:srgbClr val="CBD2EB"/>
                </a:solidFill>
                <a:latin typeface="DejaVu Sans"/>
                <a:ea typeface="DejaVu Sans"/>
                <a:cs typeface="DejaVu Sans"/>
              </a:defRPr>
            </a:lvl2pPr>
            <a:lvl3pPr algn="l">
              <a:buNone/>
              <a:defRPr sz="1725" b="0">
                <a:solidFill>
                  <a:srgbClr val="CBD2EB"/>
                </a:solidFill>
                <a:latin typeface="DejaVu Sans"/>
                <a:ea typeface="DejaVu Sans"/>
                <a:cs typeface="DejaVu Sans"/>
              </a:defRPr>
            </a:lvl3pPr>
            <a:lvl4pPr algn="l">
              <a:buNone/>
              <a:defRPr sz="1725" b="0">
                <a:solidFill>
                  <a:srgbClr val="CBD2EB"/>
                </a:solidFill>
                <a:latin typeface="DejaVu Sans"/>
                <a:ea typeface="DejaVu Sans"/>
                <a:cs typeface="DejaVu Sans"/>
              </a:defRPr>
            </a:lvl4pPr>
            <a:lvl5pPr algn="l">
              <a:buNone/>
              <a:defRPr sz="1725" b="0">
                <a:solidFill>
                  <a:srgbClr val="CBD2EB"/>
                </a:solidFill>
                <a:latin typeface="DejaVu Sans"/>
                <a:ea typeface="DejaVu Sans"/>
                <a:cs typeface="DejaVu Sans"/>
              </a:defRPr>
            </a:lvl5pPr>
            <a:lvl6pPr algn="l">
              <a:buNone/>
              <a:defRPr sz="1725" b="0">
                <a:solidFill>
                  <a:srgbClr val="CBD2EB"/>
                </a:solidFill>
                <a:latin typeface="DejaVu Sans"/>
                <a:ea typeface="DejaVu Sans"/>
                <a:cs typeface="DejaVu Sans"/>
              </a:defRPr>
            </a:lvl6pPr>
            <a:lvl7pPr algn="l">
              <a:buNone/>
              <a:defRPr sz="1725" b="0">
                <a:solidFill>
                  <a:srgbClr val="CBD2EB"/>
                </a:solidFill>
                <a:latin typeface="DejaVu Sans"/>
                <a:ea typeface="DejaVu Sans"/>
                <a:cs typeface="DejaVu Sans"/>
              </a:defRPr>
            </a:lvl7pPr>
            <a:lvl8pPr algn="l">
              <a:buNone/>
              <a:defRPr sz="1725" b="0">
                <a:solidFill>
                  <a:srgbClr val="CBD2EB"/>
                </a:solidFill>
                <a:latin typeface="DejaVu Sans"/>
                <a:ea typeface="DejaVu Sans"/>
                <a:cs typeface="DejaVu Sans"/>
              </a:defRPr>
            </a:lvl8pPr>
            <a:lvl9pPr algn="l">
              <a:buNone/>
              <a:defRPr sz="1725" b="0">
                <a:solidFill>
                  <a:srgbClr val="CBD2EB"/>
                </a:solidFill>
                <a:latin typeface="DejaVu Sans"/>
                <a:ea typeface="DejaVu Sans"/>
                <a:cs typeface="DejaVu Sans"/>
              </a:defRPr>
            </a:lvl9pPr>
          </a:lstStyle>
          <a:p xmlns:a="http://schemas.openxmlformats.org/drawingml/2006/main">
            <a:pPr algn="l">
              <a:lnSpc>
                <a:spcPct val="112000"/>
              </a:lnSpc>
              <a:buNone/>
              <a:defRPr sz="1725" b="0">
                <a:solidFill>
                  <a:srgbClr val="CBD2EB"/>
                </a:solidFill>
                <a:latin typeface="DejaVu Sans"/>
                <a:ea typeface="DejaVu Sans"/>
                <a:cs typeface="DejaVu Sans"/>
              </a:defRPr>
            </a:pPr>
            <a:r>
              <a:rPr sz="1725" b="0">
                <a:solidFill>
                  <a:srgbClr val="CBD2EB"/>
                </a:solidFill>
                <a:latin typeface="DejaVu Sans"/>
                <a:ea typeface="DejaVu Sans"/>
                <a:cs typeface="DejaVu Sans"/>
              </a:rPr>
              <a:t>Base pricing plus transaction-count and transaction-value fee options</a:t>
            </a:r>
          </a:p>
        </p:txBody>
      </p:sp>
      <p:sp>
        <p:nvSpPr>
          <p:cNvPr id="3" name="brand">
            <a:extLst xmlns:a="http://schemas.openxmlformats.org/drawingml/2006/main">
              <a:ext uri="{FF2B5EF4-FFF2-40B4-BE49-F238E27FC236}">
                <a16:creationId xmlns:a16="http://schemas.microsoft.com/office/drawing/2014/main" id="{F8EEA8C2-A0AF-4445-B04B-289B3C368BB1}"/>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9DA8CA"/>
                </a:solidFill>
                <a:latin typeface="DejaVu Sans"/>
                <a:ea typeface="DejaVu Sans"/>
                <a:cs typeface="DejaVu Sans"/>
              </a:defRPr>
            </a:defPPr>
            <a:lvl1pPr algn="l">
              <a:buNone/>
              <a:defRPr sz="1050" b="1">
                <a:solidFill>
                  <a:srgbClr val="9DA8CA"/>
                </a:solidFill>
                <a:latin typeface="DejaVu Sans"/>
                <a:ea typeface="DejaVu Sans"/>
                <a:cs typeface="DejaVu Sans"/>
              </a:defRPr>
            </a:lvl1pPr>
            <a:lvl2pPr algn="l">
              <a:buNone/>
              <a:defRPr sz="1050" b="1">
                <a:solidFill>
                  <a:srgbClr val="9DA8CA"/>
                </a:solidFill>
                <a:latin typeface="DejaVu Sans"/>
                <a:ea typeface="DejaVu Sans"/>
                <a:cs typeface="DejaVu Sans"/>
              </a:defRPr>
            </a:lvl2pPr>
            <a:lvl3pPr algn="l">
              <a:buNone/>
              <a:defRPr sz="1050" b="1">
                <a:solidFill>
                  <a:srgbClr val="9DA8CA"/>
                </a:solidFill>
                <a:latin typeface="DejaVu Sans"/>
                <a:ea typeface="DejaVu Sans"/>
                <a:cs typeface="DejaVu Sans"/>
              </a:defRPr>
            </a:lvl3pPr>
            <a:lvl4pPr algn="l">
              <a:buNone/>
              <a:defRPr sz="1050" b="1">
                <a:solidFill>
                  <a:srgbClr val="9DA8CA"/>
                </a:solidFill>
                <a:latin typeface="DejaVu Sans"/>
                <a:ea typeface="DejaVu Sans"/>
                <a:cs typeface="DejaVu Sans"/>
              </a:defRPr>
            </a:lvl4pPr>
            <a:lvl5pPr algn="l">
              <a:buNone/>
              <a:defRPr sz="1050" b="1">
                <a:solidFill>
                  <a:srgbClr val="9DA8CA"/>
                </a:solidFill>
                <a:latin typeface="DejaVu Sans"/>
                <a:ea typeface="DejaVu Sans"/>
                <a:cs typeface="DejaVu Sans"/>
              </a:defRPr>
            </a:lvl5pPr>
            <a:lvl6pPr algn="l">
              <a:buNone/>
              <a:defRPr sz="1050" b="1">
                <a:solidFill>
                  <a:srgbClr val="9DA8CA"/>
                </a:solidFill>
                <a:latin typeface="DejaVu Sans"/>
                <a:ea typeface="DejaVu Sans"/>
                <a:cs typeface="DejaVu Sans"/>
              </a:defRPr>
            </a:lvl6pPr>
            <a:lvl7pPr algn="l">
              <a:buNone/>
              <a:defRPr sz="1050" b="1">
                <a:solidFill>
                  <a:srgbClr val="9DA8CA"/>
                </a:solidFill>
                <a:latin typeface="DejaVu Sans"/>
                <a:ea typeface="DejaVu Sans"/>
                <a:cs typeface="DejaVu Sans"/>
              </a:defRPr>
            </a:lvl7pPr>
            <a:lvl8pPr algn="l">
              <a:buNone/>
              <a:defRPr sz="1050" b="1">
                <a:solidFill>
                  <a:srgbClr val="9DA8CA"/>
                </a:solidFill>
                <a:latin typeface="DejaVu Sans"/>
                <a:ea typeface="DejaVu Sans"/>
                <a:cs typeface="DejaVu Sans"/>
              </a:defRPr>
            </a:lvl8pPr>
            <a:lvl9pPr algn="l">
              <a:buNone/>
              <a:defRPr sz="1050" b="1">
                <a:solidFill>
                  <a:srgbClr val="9DA8CA"/>
                </a:solidFill>
                <a:latin typeface="DejaVu Sans"/>
                <a:ea typeface="DejaVu Sans"/>
                <a:cs typeface="DejaVu Sans"/>
              </a:defRPr>
            </a:lvl9pPr>
          </a:lstStyle>
          <a:p xmlns:a="http://schemas.openxmlformats.org/drawingml/2006/main">
            <a:pPr algn="l">
              <a:lnSpc>
                <a:spcPct val="112000"/>
              </a:lnSpc>
              <a:buNone/>
              <a:defRPr sz="1050" b="1">
                <a:solidFill>
                  <a:srgbClr val="9DA8CA"/>
                </a:solidFill>
                <a:latin typeface="DejaVu Sans"/>
                <a:ea typeface="DejaVu Sans"/>
                <a:cs typeface="DejaVu Sans"/>
              </a:defRPr>
            </a:pPr>
            <a:r>
              <a:rPr sz="1050" b="1">
                <a:solidFill>
                  <a:srgbClr val="9DA8CA"/>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1F6E9CA1-D996-4C6A-BFF4-620CCC8D7EF1}"/>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9DA8CA"/>
                </a:solidFill>
                <a:latin typeface="DejaVu Sans"/>
                <a:ea typeface="DejaVu Sans"/>
                <a:cs typeface="DejaVu Sans"/>
              </a:defRPr>
            </a:defPPr>
            <a:lvl1pPr algn="r">
              <a:buNone/>
              <a:defRPr sz="1050" b="0">
                <a:solidFill>
                  <a:srgbClr val="9DA8CA"/>
                </a:solidFill>
                <a:latin typeface="DejaVu Sans"/>
                <a:ea typeface="DejaVu Sans"/>
                <a:cs typeface="DejaVu Sans"/>
              </a:defRPr>
            </a:lvl1pPr>
            <a:lvl2pPr algn="r">
              <a:buNone/>
              <a:defRPr sz="1050" b="0">
                <a:solidFill>
                  <a:srgbClr val="9DA8CA"/>
                </a:solidFill>
                <a:latin typeface="DejaVu Sans"/>
                <a:ea typeface="DejaVu Sans"/>
                <a:cs typeface="DejaVu Sans"/>
              </a:defRPr>
            </a:lvl2pPr>
            <a:lvl3pPr algn="r">
              <a:buNone/>
              <a:defRPr sz="1050" b="0">
                <a:solidFill>
                  <a:srgbClr val="9DA8CA"/>
                </a:solidFill>
                <a:latin typeface="DejaVu Sans"/>
                <a:ea typeface="DejaVu Sans"/>
                <a:cs typeface="DejaVu Sans"/>
              </a:defRPr>
            </a:lvl3pPr>
            <a:lvl4pPr algn="r">
              <a:buNone/>
              <a:defRPr sz="1050" b="0">
                <a:solidFill>
                  <a:srgbClr val="9DA8CA"/>
                </a:solidFill>
                <a:latin typeface="DejaVu Sans"/>
                <a:ea typeface="DejaVu Sans"/>
                <a:cs typeface="DejaVu Sans"/>
              </a:defRPr>
            </a:lvl4pPr>
            <a:lvl5pPr algn="r">
              <a:buNone/>
              <a:defRPr sz="1050" b="0">
                <a:solidFill>
                  <a:srgbClr val="9DA8CA"/>
                </a:solidFill>
                <a:latin typeface="DejaVu Sans"/>
                <a:ea typeface="DejaVu Sans"/>
                <a:cs typeface="DejaVu Sans"/>
              </a:defRPr>
            </a:lvl5pPr>
            <a:lvl6pPr algn="r">
              <a:buNone/>
              <a:defRPr sz="1050" b="0">
                <a:solidFill>
                  <a:srgbClr val="9DA8CA"/>
                </a:solidFill>
                <a:latin typeface="DejaVu Sans"/>
                <a:ea typeface="DejaVu Sans"/>
                <a:cs typeface="DejaVu Sans"/>
              </a:defRPr>
            </a:lvl6pPr>
            <a:lvl7pPr algn="r">
              <a:buNone/>
              <a:defRPr sz="1050" b="0">
                <a:solidFill>
                  <a:srgbClr val="9DA8CA"/>
                </a:solidFill>
                <a:latin typeface="DejaVu Sans"/>
                <a:ea typeface="DejaVu Sans"/>
                <a:cs typeface="DejaVu Sans"/>
              </a:defRPr>
            </a:lvl7pPr>
            <a:lvl8pPr algn="r">
              <a:buNone/>
              <a:defRPr sz="1050" b="0">
                <a:solidFill>
                  <a:srgbClr val="9DA8CA"/>
                </a:solidFill>
                <a:latin typeface="DejaVu Sans"/>
                <a:ea typeface="DejaVu Sans"/>
                <a:cs typeface="DejaVu Sans"/>
              </a:defRPr>
            </a:lvl8pPr>
            <a:lvl9pPr algn="r">
              <a:buNone/>
              <a:defRPr sz="1050" b="0">
                <a:solidFill>
                  <a:srgbClr val="9DA8CA"/>
                </a:solidFill>
                <a:latin typeface="DejaVu Sans"/>
                <a:ea typeface="DejaVu Sans"/>
                <a:cs typeface="DejaVu Sans"/>
              </a:defRPr>
            </a:lvl9pPr>
          </a:lstStyle>
          <a:p xmlns:a="http://schemas.openxmlformats.org/drawingml/2006/main">
            <a:pPr algn="r">
              <a:lnSpc>
                <a:spcPct val="112000"/>
              </a:lnSpc>
              <a:buNone/>
              <a:defRPr sz="1050" b="0">
                <a:solidFill>
                  <a:srgbClr val="9DA8CA"/>
                </a:solidFill>
                <a:latin typeface="DejaVu Sans"/>
                <a:ea typeface="DejaVu Sans"/>
                <a:cs typeface="DejaVu Sans"/>
              </a:defRPr>
            </a:pPr>
            <a:r>
              <a:rPr sz="1050" b="0">
                <a:solidFill>
                  <a:srgbClr val="9DA8CA"/>
                </a:solidFill>
                <a:latin typeface="DejaVu Sans"/>
                <a:ea typeface="DejaVu Sans"/>
                <a:cs typeface="DejaVu Sans"/>
              </a:rPr>
              <a:t>11</a:t>
            </a:r>
          </a:p>
        </p:txBody>
      </p:sp>
      <p:sp>
        <p:nvSpPr>
          <p:cNvPr id="5" name="source-footnote">
            <a:extLst xmlns:a="http://schemas.openxmlformats.org/drawingml/2006/main">
              <a:ext uri="{FF2B5EF4-FFF2-40B4-BE49-F238E27FC236}">
                <a16:creationId xmlns:a16="http://schemas.microsoft.com/office/drawing/2014/main" id="{ADD802B7-8744-4486-A491-C835DE3F5236}"/>
              </a:ext>
            </a:extLst>
          </p:cNvPr>
          <p:cNvSpPr>
            <a:spLocks xmlns:a="http://schemas.openxmlformats.org/drawingml/2006/main" noGrp="1"/>
          </p:cNvSpPr>
          <p:nvPr/>
        </p:nvSpPr>
        <p:spPr>
          <a:xfrm xmlns:a="http://schemas.openxmlformats.org/drawingml/2006/main">
            <a:off x="552450" y="6105525"/>
            <a:ext cx="11096625"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13" b="0">
                <a:solidFill>
                  <a:srgbClr val="9DA8CA"/>
                </a:solidFill>
                <a:latin typeface="DejaVu Sans"/>
                <a:ea typeface="DejaVu Sans"/>
                <a:cs typeface="DejaVu Sans"/>
              </a:defRPr>
            </a:defPPr>
            <a:lvl1pPr algn="l">
              <a:buNone/>
              <a:defRPr sz="1013" b="0">
                <a:solidFill>
                  <a:srgbClr val="9DA8CA"/>
                </a:solidFill>
                <a:latin typeface="DejaVu Sans"/>
                <a:ea typeface="DejaVu Sans"/>
                <a:cs typeface="DejaVu Sans"/>
              </a:defRPr>
            </a:lvl1pPr>
            <a:lvl2pPr algn="l">
              <a:buNone/>
              <a:defRPr sz="1013" b="0">
                <a:solidFill>
                  <a:srgbClr val="9DA8CA"/>
                </a:solidFill>
                <a:latin typeface="DejaVu Sans"/>
                <a:ea typeface="DejaVu Sans"/>
                <a:cs typeface="DejaVu Sans"/>
              </a:defRPr>
            </a:lvl2pPr>
            <a:lvl3pPr algn="l">
              <a:buNone/>
              <a:defRPr sz="1013" b="0">
                <a:solidFill>
                  <a:srgbClr val="9DA8CA"/>
                </a:solidFill>
                <a:latin typeface="DejaVu Sans"/>
                <a:ea typeface="DejaVu Sans"/>
                <a:cs typeface="DejaVu Sans"/>
              </a:defRPr>
            </a:lvl3pPr>
            <a:lvl4pPr algn="l">
              <a:buNone/>
              <a:defRPr sz="1013" b="0">
                <a:solidFill>
                  <a:srgbClr val="9DA8CA"/>
                </a:solidFill>
                <a:latin typeface="DejaVu Sans"/>
                <a:ea typeface="DejaVu Sans"/>
                <a:cs typeface="DejaVu Sans"/>
              </a:defRPr>
            </a:lvl4pPr>
            <a:lvl5pPr algn="l">
              <a:buNone/>
              <a:defRPr sz="1013" b="0">
                <a:solidFill>
                  <a:srgbClr val="9DA8CA"/>
                </a:solidFill>
                <a:latin typeface="DejaVu Sans"/>
                <a:ea typeface="DejaVu Sans"/>
                <a:cs typeface="DejaVu Sans"/>
              </a:defRPr>
            </a:lvl5pPr>
            <a:lvl6pPr algn="l">
              <a:buNone/>
              <a:defRPr sz="1013" b="0">
                <a:solidFill>
                  <a:srgbClr val="9DA8CA"/>
                </a:solidFill>
                <a:latin typeface="DejaVu Sans"/>
                <a:ea typeface="DejaVu Sans"/>
                <a:cs typeface="DejaVu Sans"/>
              </a:defRPr>
            </a:lvl6pPr>
            <a:lvl7pPr algn="l">
              <a:buNone/>
              <a:defRPr sz="1013" b="0">
                <a:solidFill>
                  <a:srgbClr val="9DA8CA"/>
                </a:solidFill>
                <a:latin typeface="DejaVu Sans"/>
                <a:ea typeface="DejaVu Sans"/>
                <a:cs typeface="DejaVu Sans"/>
              </a:defRPr>
            </a:lvl7pPr>
            <a:lvl8pPr algn="l">
              <a:buNone/>
              <a:defRPr sz="1013" b="0">
                <a:solidFill>
                  <a:srgbClr val="9DA8CA"/>
                </a:solidFill>
                <a:latin typeface="DejaVu Sans"/>
                <a:ea typeface="DejaVu Sans"/>
                <a:cs typeface="DejaVu Sans"/>
              </a:defRPr>
            </a:lvl8pPr>
            <a:lvl9pPr algn="l">
              <a:buNone/>
              <a:defRPr sz="1013" b="0">
                <a:solidFill>
                  <a:srgbClr val="9DA8CA"/>
                </a:solidFill>
                <a:latin typeface="DejaVu Sans"/>
                <a:ea typeface="DejaVu Sans"/>
                <a:cs typeface="DejaVu Sans"/>
              </a:defRPr>
            </a:lvl9pPr>
          </a:lstStyle>
          <a:p xmlns:a="http://schemas.openxmlformats.org/drawingml/2006/main">
            <a:pPr algn="l">
              <a:lnSpc>
                <a:spcPct val="112000"/>
              </a:lnSpc>
              <a:buNone/>
              <a:defRPr sz="1013" b="0">
                <a:solidFill>
                  <a:srgbClr val="9DA8CA"/>
                </a:solidFill>
                <a:latin typeface="DejaVu Sans"/>
                <a:ea typeface="DejaVu Sans"/>
                <a:cs typeface="DejaVu Sans"/>
              </a:defRPr>
            </a:pPr>
            <a:r>
              <a:rPr sz="1013" b="0">
                <a:solidFill>
                  <a:srgbClr val="9DA8CA"/>
                </a:solidFill>
                <a:latin typeface="DejaVu Sans"/>
                <a:ea typeface="DejaVu Sans"/>
                <a:cs typeface="DejaVu Sans"/>
              </a:rPr>
              <a:t>All prices CAD. Usage rates and whether fees combine remain to validate. Pilot fees do not count as subscription ARR.</a:t>
            </a:r>
          </a:p>
        </p:txBody>
      </p:sp>
      <p:sp>
        <p:nvSpPr>
          <p:cNvPr id="14" name="pilot-price">
            <a:extLst xmlns:a="http://schemas.openxmlformats.org/drawingml/2006/main">
              <a:ext uri="{FF2B5EF4-FFF2-40B4-BE49-F238E27FC236}">
                <a16:creationId xmlns:a16="http://schemas.microsoft.com/office/drawing/2014/main" id="{6B174E81-6253-4A32-89E2-979B530D1872}"/>
              </a:ext>
            </a:extLst>
          </p:cNvPr>
          <p:cNvSpPr>
            <a:spLocks xmlns:a="http://schemas.openxmlformats.org/drawingml/2006/main" noGrp="1"/>
          </p:cNvSpPr>
          <p:nvPr/>
        </p:nvSpPr>
        <p:spPr>
          <a:xfrm xmlns:a="http://schemas.openxmlformats.org/drawingml/2006/main">
            <a:off x="552450" y="2009775"/>
            <a:ext cx="5143500"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75" b="1">
                <a:solidFill>
                  <a:srgbClr val="52E0C4"/>
                </a:solidFill>
                <a:latin typeface="DejaVu Sans"/>
                <a:ea typeface="DejaVu Sans"/>
                <a:cs typeface="DejaVu Sans"/>
              </a:defRPr>
            </a:defPPr>
            <a:lvl1pPr algn="l">
              <a:buNone/>
              <a:defRPr sz="4575" b="1">
                <a:solidFill>
                  <a:srgbClr val="52E0C4"/>
                </a:solidFill>
                <a:latin typeface="DejaVu Sans"/>
                <a:ea typeface="DejaVu Sans"/>
                <a:cs typeface="DejaVu Sans"/>
              </a:defRPr>
            </a:lvl1pPr>
            <a:lvl2pPr algn="l">
              <a:buNone/>
              <a:defRPr sz="4575" b="1">
                <a:solidFill>
                  <a:srgbClr val="52E0C4"/>
                </a:solidFill>
                <a:latin typeface="DejaVu Sans"/>
                <a:ea typeface="DejaVu Sans"/>
                <a:cs typeface="DejaVu Sans"/>
              </a:defRPr>
            </a:lvl2pPr>
            <a:lvl3pPr algn="l">
              <a:buNone/>
              <a:defRPr sz="4575" b="1">
                <a:solidFill>
                  <a:srgbClr val="52E0C4"/>
                </a:solidFill>
                <a:latin typeface="DejaVu Sans"/>
                <a:ea typeface="DejaVu Sans"/>
                <a:cs typeface="DejaVu Sans"/>
              </a:defRPr>
            </a:lvl3pPr>
            <a:lvl4pPr algn="l">
              <a:buNone/>
              <a:defRPr sz="4575" b="1">
                <a:solidFill>
                  <a:srgbClr val="52E0C4"/>
                </a:solidFill>
                <a:latin typeface="DejaVu Sans"/>
                <a:ea typeface="DejaVu Sans"/>
                <a:cs typeface="DejaVu Sans"/>
              </a:defRPr>
            </a:lvl4pPr>
            <a:lvl5pPr algn="l">
              <a:buNone/>
              <a:defRPr sz="4575" b="1">
                <a:solidFill>
                  <a:srgbClr val="52E0C4"/>
                </a:solidFill>
                <a:latin typeface="DejaVu Sans"/>
                <a:ea typeface="DejaVu Sans"/>
                <a:cs typeface="DejaVu Sans"/>
              </a:defRPr>
            </a:lvl5pPr>
            <a:lvl6pPr algn="l">
              <a:buNone/>
              <a:defRPr sz="4575" b="1">
                <a:solidFill>
                  <a:srgbClr val="52E0C4"/>
                </a:solidFill>
                <a:latin typeface="DejaVu Sans"/>
                <a:ea typeface="DejaVu Sans"/>
                <a:cs typeface="DejaVu Sans"/>
              </a:defRPr>
            </a:lvl6pPr>
            <a:lvl7pPr algn="l">
              <a:buNone/>
              <a:defRPr sz="4575" b="1">
                <a:solidFill>
                  <a:srgbClr val="52E0C4"/>
                </a:solidFill>
                <a:latin typeface="DejaVu Sans"/>
                <a:ea typeface="DejaVu Sans"/>
                <a:cs typeface="DejaVu Sans"/>
              </a:defRPr>
            </a:lvl7pPr>
            <a:lvl8pPr algn="l">
              <a:buNone/>
              <a:defRPr sz="4575" b="1">
                <a:solidFill>
                  <a:srgbClr val="52E0C4"/>
                </a:solidFill>
                <a:latin typeface="DejaVu Sans"/>
                <a:ea typeface="DejaVu Sans"/>
                <a:cs typeface="DejaVu Sans"/>
              </a:defRPr>
            </a:lvl8pPr>
            <a:lvl9pPr algn="l">
              <a:buNone/>
              <a:defRPr sz="4575" b="1">
                <a:solidFill>
                  <a:srgbClr val="52E0C4"/>
                </a:solidFill>
                <a:latin typeface="DejaVu Sans"/>
                <a:ea typeface="DejaVu Sans"/>
                <a:cs typeface="DejaVu Sans"/>
              </a:defRPr>
            </a:lvl9pPr>
          </a:lstStyle>
          <a:p xmlns:a="http://schemas.openxmlformats.org/drawingml/2006/main">
            <a:pPr algn="l">
              <a:lnSpc>
                <a:spcPct val="112000"/>
              </a:lnSpc>
              <a:buNone/>
              <a:defRPr sz="4575" b="1">
                <a:solidFill>
                  <a:srgbClr val="52E0C4"/>
                </a:solidFill>
                <a:latin typeface="DejaVu Sans"/>
                <a:ea typeface="DejaVu Sans"/>
                <a:cs typeface="DejaVu Sans"/>
              </a:defRPr>
            </a:pPr>
            <a:r>
              <a:rPr sz="4575" b="1">
                <a:solidFill>
                  <a:srgbClr val="52E0C4"/>
                </a:solidFill>
                <a:latin typeface="DejaVu Sans"/>
                <a:ea typeface="DejaVu Sans"/>
                <a:cs typeface="DejaVu Sans"/>
              </a:rPr>
              <a:t>C$1,200</a:t>
            </a:r>
          </a:p>
        </p:txBody>
      </p:sp>
      <p:sp>
        <p:nvSpPr>
          <p:cNvPr id="15" name="pilot-label">
            <a:extLst xmlns:a="http://schemas.openxmlformats.org/drawingml/2006/main">
              <a:ext uri="{FF2B5EF4-FFF2-40B4-BE49-F238E27FC236}">
                <a16:creationId xmlns:a16="http://schemas.microsoft.com/office/drawing/2014/main" id="{6B2D99A9-78BC-445C-9FFA-85E5B73F3404}"/>
              </a:ext>
            </a:extLst>
          </p:cNvPr>
          <p:cNvSpPr>
            <a:spLocks xmlns:a="http://schemas.openxmlformats.org/drawingml/2006/main" noGrp="1"/>
          </p:cNvSpPr>
          <p:nvPr/>
        </p:nvSpPr>
        <p:spPr>
          <a:xfrm xmlns:a="http://schemas.openxmlformats.org/drawingml/2006/main">
            <a:off x="571500" y="2857500"/>
            <a:ext cx="5048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F6F7FF"/>
                </a:solidFill>
                <a:latin typeface="DejaVu Sans"/>
                <a:ea typeface="DejaVu Sans"/>
                <a:cs typeface="DejaVu Sans"/>
              </a:defRPr>
            </a:defPPr>
            <a:lvl1pPr algn="l">
              <a:buNone/>
              <a:defRPr sz="2100" b="1">
                <a:solidFill>
                  <a:srgbClr val="F6F7FF"/>
                </a:solidFill>
                <a:latin typeface="DejaVu Sans"/>
                <a:ea typeface="DejaVu Sans"/>
                <a:cs typeface="DejaVu Sans"/>
              </a:defRPr>
            </a:lvl1pPr>
            <a:lvl2pPr algn="l">
              <a:buNone/>
              <a:defRPr sz="2100" b="1">
                <a:solidFill>
                  <a:srgbClr val="F6F7FF"/>
                </a:solidFill>
                <a:latin typeface="DejaVu Sans"/>
                <a:ea typeface="DejaVu Sans"/>
                <a:cs typeface="DejaVu Sans"/>
              </a:defRPr>
            </a:lvl2pPr>
            <a:lvl3pPr algn="l">
              <a:buNone/>
              <a:defRPr sz="2100" b="1">
                <a:solidFill>
                  <a:srgbClr val="F6F7FF"/>
                </a:solidFill>
                <a:latin typeface="DejaVu Sans"/>
                <a:ea typeface="DejaVu Sans"/>
                <a:cs typeface="DejaVu Sans"/>
              </a:defRPr>
            </a:lvl3pPr>
            <a:lvl4pPr algn="l">
              <a:buNone/>
              <a:defRPr sz="2100" b="1">
                <a:solidFill>
                  <a:srgbClr val="F6F7FF"/>
                </a:solidFill>
                <a:latin typeface="DejaVu Sans"/>
                <a:ea typeface="DejaVu Sans"/>
                <a:cs typeface="DejaVu Sans"/>
              </a:defRPr>
            </a:lvl4pPr>
            <a:lvl5pPr algn="l">
              <a:buNone/>
              <a:defRPr sz="2100" b="1">
                <a:solidFill>
                  <a:srgbClr val="F6F7FF"/>
                </a:solidFill>
                <a:latin typeface="DejaVu Sans"/>
                <a:ea typeface="DejaVu Sans"/>
                <a:cs typeface="DejaVu Sans"/>
              </a:defRPr>
            </a:lvl5pPr>
            <a:lvl6pPr algn="l">
              <a:buNone/>
              <a:defRPr sz="2100" b="1">
                <a:solidFill>
                  <a:srgbClr val="F6F7FF"/>
                </a:solidFill>
                <a:latin typeface="DejaVu Sans"/>
                <a:ea typeface="DejaVu Sans"/>
                <a:cs typeface="DejaVu Sans"/>
              </a:defRPr>
            </a:lvl6pPr>
            <a:lvl7pPr algn="l">
              <a:buNone/>
              <a:defRPr sz="2100" b="1">
                <a:solidFill>
                  <a:srgbClr val="F6F7FF"/>
                </a:solidFill>
                <a:latin typeface="DejaVu Sans"/>
                <a:ea typeface="DejaVu Sans"/>
                <a:cs typeface="DejaVu Sans"/>
              </a:defRPr>
            </a:lvl7pPr>
            <a:lvl8pPr algn="l">
              <a:buNone/>
              <a:defRPr sz="2100" b="1">
                <a:solidFill>
                  <a:srgbClr val="F6F7FF"/>
                </a:solidFill>
                <a:latin typeface="DejaVu Sans"/>
                <a:ea typeface="DejaVu Sans"/>
                <a:cs typeface="DejaVu Sans"/>
              </a:defRPr>
            </a:lvl8pPr>
            <a:lvl9pPr algn="l">
              <a:buNone/>
              <a:defRPr sz="2100" b="1">
                <a:solidFill>
                  <a:srgbClr val="F6F7FF"/>
                </a:solidFill>
                <a:latin typeface="DejaVu Sans"/>
                <a:ea typeface="DejaVu Sans"/>
                <a:cs typeface="DejaVu Sans"/>
              </a:defRPr>
            </a:lvl9pPr>
          </a:lstStyle>
          <a:p xmlns:a="http://schemas.openxmlformats.org/drawingml/2006/main">
            <a:pPr algn="l">
              <a:lnSpc>
                <a:spcPct val="112000"/>
              </a:lnSpc>
              <a:buNone/>
              <a:defRPr sz="2100" b="1">
                <a:solidFill>
                  <a:srgbClr val="F6F7FF"/>
                </a:solidFill>
                <a:latin typeface="DejaVu Sans"/>
                <a:ea typeface="DejaVu Sans"/>
                <a:cs typeface="DejaVu Sans"/>
              </a:defRPr>
            </a:pPr>
            <a:r>
              <a:rPr sz="2100" b="1">
                <a:solidFill>
                  <a:srgbClr val="F6F7FF"/>
                </a:solidFill>
                <a:latin typeface="DejaVu Sans"/>
                <a:ea typeface="DejaVu Sans"/>
                <a:cs typeface="DejaVu Sans"/>
              </a:rPr>
              <a:t>8-week paid pilot</a:t>
            </a:r>
          </a:p>
        </p:txBody>
      </p:sp>
      <p:sp>
        <p:nvSpPr>
          <p:cNvPr id="16" name="pilot-scope">
            <a:extLst xmlns:a="http://schemas.openxmlformats.org/drawingml/2006/main">
              <a:ext uri="{FF2B5EF4-FFF2-40B4-BE49-F238E27FC236}">
                <a16:creationId xmlns:a16="http://schemas.microsoft.com/office/drawing/2014/main" id="{E891D472-3C7A-4F14-B316-AFA0B5E077BF}"/>
              </a:ext>
            </a:extLst>
          </p:cNvPr>
          <p:cNvSpPr>
            <a:spLocks xmlns:a="http://schemas.openxmlformats.org/drawingml/2006/main" noGrp="1"/>
          </p:cNvSpPr>
          <p:nvPr/>
        </p:nvSpPr>
        <p:spPr>
          <a:xfrm xmlns:a="http://schemas.openxmlformats.org/drawingml/2006/main">
            <a:off x="571500" y="3362325"/>
            <a:ext cx="5238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CBD2EB"/>
                </a:solidFill>
                <a:latin typeface="DejaVu Sans"/>
                <a:ea typeface="DejaVu Sans"/>
                <a:cs typeface="DejaVu Sans"/>
              </a:defRPr>
            </a:defPPr>
            <a:lvl1pPr algn="l">
              <a:buNone/>
              <a:defRPr sz="1650" b="0">
                <a:solidFill>
                  <a:srgbClr val="CBD2EB"/>
                </a:solidFill>
                <a:latin typeface="DejaVu Sans"/>
                <a:ea typeface="DejaVu Sans"/>
                <a:cs typeface="DejaVu Sans"/>
              </a:defRPr>
            </a:lvl1pPr>
            <a:lvl2pPr algn="l">
              <a:buNone/>
              <a:defRPr sz="1650" b="0">
                <a:solidFill>
                  <a:srgbClr val="CBD2EB"/>
                </a:solidFill>
                <a:latin typeface="DejaVu Sans"/>
                <a:ea typeface="DejaVu Sans"/>
                <a:cs typeface="DejaVu Sans"/>
              </a:defRPr>
            </a:lvl2pPr>
            <a:lvl3pPr algn="l">
              <a:buNone/>
              <a:defRPr sz="1650" b="0">
                <a:solidFill>
                  <a:srgbClr val="CBD2EB"/>
                </a:solidFill>
                <a:latin typeface="DejaVu Sans"/>
                <a:ea typeface="DejaVu Sans"/>
                <a:cs typeface="DejaVu Sans"/>
              </a:defRPr>
            </a:lvl3pPr>
            <a:lvl4pPr algn="l">
              <a:buNone/>
              <a:defRPr sz="1650" b="0">
                <a:solidFill>
                  <a:srgbClr val="CBD2EB"/>
                </a:solidFill>
                <a:latin typeface="DejaVu Sans"/>
                <a:ea typeface="DejaVu Sans"/>
                <a:cs typeface="DejaVu Sans"/>
              </a:defRPr>
            </a:lvl4pPr>
            <a:lvl5pPr algn="l">
              <a:buNone/>
              <a:defRPr sz="1650" b="0">
                <a:solidFill>
                  <a:srgbClr val="CBD2EB"/>
                </a:solidFill>
                <a:latin typeface="DejaVu Sans"/>
                <a:ea typeface="DejaVu Sans"/>
                <a:cs typeface="DejaVu Sans"/>
              </a:defRPr>
            </a:lvl5pPr>
            <a:lvl6pPr algn="l">
              <a:buNone/>
              <a:defRPr sz="1650" b="0">
                <a:solidFill>
                  <a:srgbClr val="CBD2EB"/>
                </a:solidFill>
                <a:latin typeface="DejaVu Sans"/>
                <a:ea typeface="DejaVu Sans"/>
                <a:cs typeface="DejaVu Sans"/>
              </a:defRPr>
            </a:lvl6pPr>
            <a:lvl7pPr algn="l">
              <a:buNone/>
              <a:defRPr sz="1650" b="0">
                <a:solidFill>
                  <a:srgbClr val="CBD2EB"/>
                </a:solidFill>
                <a:latin typeface="DejaVu Sans"/>
                <a:ea typeface="DejaVu Sans"/>
                <a:cs typeface="DejaVu Sans"/>
              </a:defRPr>
            </a:lvl7pPr>
            <a:lvl8pPr algn="l">
              <a:buNone/>
              <a:defRPr sz="1650" b="0">
                <a:solidFill>
                  <a:srgbClr val="CBD2EB"/>
                </a:solidFill>
                <a:latin typeface="DejaVu Sans"/>
                <a:ea typeface="DejaVu Sans"/>
                <a:cs typeface="DejaVu Sans"/>
              </a:defRPr>
            </a:lvl8pPr>
            <a:lvl9pPr algn="l">
              <a:buNone/>
              <a:defRPr sz="1650" b="0">
                <a:solidFill>
                  <a:srgbClr val="CBD2EB"/>
                </a:solidFill>
                <a:latin typeface="DejaVu Sans"/>
                <a:ea typeface="DejaVu Sans"/>
                <a:cs typeface="DejaVu Sans"/>
              </a:defRPr>
            </a:lvl9pPr>
          </a:lstStyle>
          <a:p xmlns:a="http://schemas.openxmlformats.org/drawingml/2006/main">
            <a:pPr algn="l">
              <a:lnSpc>
                <a:spcPct val="112000"/>
              </a:lnSpc>
              <a:buNone/>
              <a:defRPr sz="1650" b="0">
                <a:solidFill>
                  <a:srgbClr val="CBD2EB"/>
                </a:solidFill>
                <a:latin typeface="DejaVu Sans"/>
                <a:ea typeface="DejaVu Sans"/>
                <a:cs typeface="DejaVu Sans"/>
              </a:defRPr>
            </a:pPr>
            <a:r>
              <a:rPr sz="1650" b="0">
                <a:solidFill>
                  <a:srgbClr val="CBD2EB"/>
                </a:solidFill>
                <a:latin typeface="DejaVu Sans"/>
                <a:ea typeface="DejaVu Sans"/>
                <a:cs typeface="DejaVu Sans"/>
              </a:rPr>
              <a:t>One purchasing category</a:t>
            </a:r>
          </a:p>
          <a:p xmlns:a="http://schemas.openxmlformats.org/drawingml/2006/main">
            <a:pPr algn="l">
              <a:lnSpc>
                <a:spcPct val="112000"/>
              </a:lnSpc>
              <a:buNone/>
              <a:defRPr sz="1650" b="0">
                <a:solidFill>
                  <a:srgbClr val="CBD2EB"/>
                </a:solidFill>
                <a:latin typeface="DejaVu Sans"/>
                <a:ea typeface="DejaVu Sans"/>
                <a:cs typeface="DejaVu Sans"/>
              </a:defRPr>
            </a:pPr>
            <a:r>
              <a:rPr sz="1650" b="0">
                <a:solidFill>
                  <a:srgbClr val="CBD2EB"/>
                </a:solidFill>
                <a:latin typeface="DejaVu Sans"/>
                <a:ea typeface="DejaVu Sans"/>
                <a:cs typeface="DejaVu Sans"/>
              </a:rPr>
              <a:t>A scoped negotiation and outcome review</a:t>
            </a:r>
          </a:p>
        </p:txBody>
      </p:sp>
      <p:sp>
        <p:nvSpPr>
          <p:cNvPr id="17" name="subscription-price">
            <a:extLst xmlns:a="http://schemas.openxmlformats.org/drawingml/2006/main">
              <a:ext uri="{FF2B5EF4-FFF2-40B4-BE49-F238E27FC236}">
                <a16:creationId xmlns:a16="http://schemas.microsoft.com/office/drawing/2014/main" id="{8F396DB9-F771-4796-BF68-40DF411E89C2}"/>
              </a:ext>
            </a:extLst>
          </p:cNvPr>
          <p:cNvSpPr>
            <a:spLocks xmlns:a="http://schemas.openxmlformats.org/drawingml/2006/main" noGrp="1"/>
          </p:cNvSpPr>
          <p:nvPr/>
        </p:nvSpPr>
        <p:spPr>
          <a:xfrm xmlns:a="http://schemas.openxmlformats.org/drawingml/2006/main">
            <a:off x="6677025" y="2009775"/>
            <a:ext cx="4953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75" b="1">
                <a:solidFill>
                  <a:srgbClr val="B9A8FF"/>
                </a:solidFill>
                <a:latin typeface="DejaVu Sans"/>
                <a:ea typeface="DejaVu Sans"/>
                <a:cs typeface="DejaVu Sans"/>
              </a:defRPr>
            </a:defPPr>
            <a:lvl1pPr algn="l">
              <a:buNone/>
              <a:defRPr sz="3375" b="1">
                <a:solidFill>
                  <a:srgbClr val="B9A8FF"/>
                </a:solidFill>
                <a:latin typeface="DejaVu Sans"/>
                <a:ea typeface="DejaVu Sans"/>
                <a:cs typeface="DejaVu Sans"/>
              </a:defRPr>
            </a:lvl1pPr>
            <a:lvl2pPr algn="l">
              <a:buNone/>
              <a:defRPr sz="3375" b="1">
                <a:solidFill>
                  <a:srgbClr val="B9A8FF"/>
                </a:solidFill>
                <a:latin typeface="DejaVu Sans"/>
                <a:ea typeface="DejaVu Sans"/>
                <a:cs typeface="DejaVu Sans"/>
              </a:defRPr>
            </a:lvl2pPr>
            <a:lvl3pPr algn="l">
              <a:buNone/>
              <a:defRPr sz="3375" b="1">
                <a:solidFill>
                  <a:srgbClr val="B9A8FF"/>
                </a:solidFill>
                <a:latin typeface="DejaVu Sans"/>
                <a:ea typeface="DejaVu Sans"/>
                <a:cs typeface="DejaVu Sans"/>
              </a:defRPr>
            </a:lvl3pPr>
            <a:lvl4pPr algn="l">
              <a:buNone/>
              <a:defRPr sz="3375" b="1">
                <a:solidFill>
                  <a:srgbClr val="B9A8FF"/>
                </a:solidFill>
                <a:latin typeface="DejaVu Sans"/>
                <a:ea typeface="DejaVu Sans"/>
                <a:cs typeface="DejaVu Sans"/>
              </a:defRPr>
            </a:lvl4pPr>
            <a:lvl5pPr algn="l">
              <a:buNone/>
              <a:defRPr sz="3375" b="1">
                <a:solidFill>
                  <a:srgbClr val="B9A8FF"/>
                </a:solidFill>
                <a:latin typeface="DejaVu Sans"/>
                <a:ea typeface="DejaVu Sans"/>
                <a:cs typeface="DejaVu Sans"/>
              </a:defRPr>
            </a:lvl5pPr>
            <a:lvl6pPr algn="l">
              <a:buNone/>
              <a:defRPr sz="3375" b="1">
                <a:solidFill>
                  <a:srgbClr val="B9A8FF"/>
                </a:solidFill>
                <a:latin typeface="DejaVu Sans"/>
                <a:ea typeface="DejaVu Sans"/>
                <a:cs typeface="DejaVu Sans"/>
              </a:defRPr>
            </a:lvl6pPr>
            <a:lvl7pPr algn="l">
              <a:buNone/>
              <a:defRPr sz="3375" b="1">
                <a:solidFill>
                  <a:srgbClr val="B9A8FF"/>
                </a:solidFill>
                <a:latin typeface="DejaVu Sans"/>
                <a:ea typeface="DejaVu Sans"/>
                <a:cs typeface="DejaVu Sans"/>
              </a:defRPr>
            </a:lvl7pPr>
            <a:lvl8pPr algn="l">
              <a:buNone/>
              <a:defRPr sz="3375" b="1">
                <a:solidFill>
                  <a:srgbClr val="B9A8FF"/>
                </a:solidFill>
                <a:latin typeface="DejaVu Sans"/>
                <a:ea typeface="DejaVu Sans"/>
                <a:cs typeface="DejaVu Sans"/>
              </a:defRPr>
            </a:lvl8pPr>
            <a:lvl9pPr algn="l">
              <a:buNone/>
              <a:defRPr sz="3375" b="1">
                <a:solidFill>
                  <a:srgbClr val="B9A8FF"/>
                </a:solidFill>
                <a:latin typeface="DejaVu Sans"/>
                <a:ea typeface="DejaVu Sans"/>
                <a:cs typeface="DejaVu Sans"/>
              </a:defRPr>
            </a:lvl9pPr>
          </a:lstStyle>
          <a:p xmlns:a="http://schemas.openxmlformats.org/drawingml/2006/main">
            <a:pPr algn="l">
              <a:lnSpc>
                <a:spcPct val="112000"/>
              </a:lnSpc>
              <a:buNone/>
              <a:defRPr sz="3375" b="1">
                <a:solidFill>
                  <a:srgbClr val="B9A8FF"/>
                </a:solidFill>
                <a:latin typeface="DejaVu Sans"/>
                <a:ea typeface="DejaVu Sans"/>
                <a:cs typeface="DejaVu Sans"/>
              </a:defRPr>
            </a:pPr>
            <a:r>
              <a:rPr sz="3375" b="1">
                <a:solidFill>
                  <a:srgbClr val="B9A8FF"/>
                </a:solidFill>
                <a:latin typeface="DejaVu Sans"/>
                <a:ea typeface="DejaVu Sans"/>
                <a:cs typeface="DejaVu Sans"/>
              </a:rPr>
              <a:t>C$1,500 / year</a:t>
            </a:r>
          </a:p>
        </p:txBody>
      </p:sp>
      <p:sp>
        <p:nvSpPr>
          <p:cNvPr id="18" name="monthly-price">
            <a:extLst xmlns:a="http://schemas.openxmlformats.org/drawingml/2006/main">
              <a:ext uri="{FF2B5EF4-FFF2-40B4-BE49-F238E27FC236}">
                <a16:creationId xmlns:a16="http://schemas.microsoft.com/office/drawing/2014/main" id="{C59D4B5E-D560-45B0-BF78-43EFF79D8874}"/>
              </a:ext>
            </a:extLst>
          </p:cNvPr>
          <p:cNvSpPr>
            <a:spLocks xmlns:a="http://schemas.openxmlformats.org/drawingml/2006/main" noGrp="1"/>
          </p:cNvSpPr>
          <p:nvPr/>
        </p:nvSpPr>
        <p:spPr>
          <a:xfrm xmlns:a="http://schemas.openxmlformats.org/drawingml/2006/main">
            <a:off x="6705600" y="2752725"/>
            <a:ext cx="490537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F6F7FF"/>
                </a:solidFill>
                <a:latin typeface="DejaVu Sans"/>
                <a:ea typeface="DejaVu Sans"/>
                <a:cs typeface="DejaVu Sans"/>
              </a:defRPr>
            </a:defPPr>
            <a:lvl1pPr algn="l">
              <a:buNone/>
              <a:defRPr sz="2250" b="1">
                <a:solidFill>
                  <a:srgbClr val="F6F7FF"/>
                </a:solidFill>
                <a:latin typeface="DejaVu Sans"/>
                <a:ea typeface="DejaVu Sans"/>
                <a:cs typeface="DejaVu Sans"/>
              </a:defRPr>
            </a:lvl1pPr>
            <a:lvl2pPr algn="l">
              <a:buNone/>
              <a:defRPr sz="2250" b="1">
                <a:solidFill>
                  <a:srgbClr val="F6F7FF"/>
                </a:solidFill>
                <a:latin typeface="DejaVu Sans"/>
                <a:ea typeface="DejaVu Sans"/>
                <a:cs typeface="DejaVu Sans"/>
              </a:defRPr>
            </a:lvl2pPr>
            <a:lvl3pPr algn="l">
              <a:buNone/>
              <a:defRPr sz="2250" b="1">
                <a:solidFill>
                  <a:srgbClr val="F6F7FF"/>
                </a:solidFill>
                <a:latin typeface="DejaVu Sans"/>
                <a:ea typeface="DejaVu Sans"/>
                <a:cs typeface="DejaVu Sans"/>
              </a:defRPr>
            </a:lvl3pPr>
            <a:lvl4pPr algn="l">
              <a:buNone/>
              <a:defRPr sz="2250" b="1">
                <a:solidFill>
                  <a:srgbClr val="F6F7FF"/>
                </a:solidFill>
                <a:latin typeface="DejaVu Sans"/>
                <a:ea typeface="DejaVu Sans"/>
                <a:cs typeface="DejaVu Sans"/>
              </a:defRPr>
            </a:lvl4pPr>
            <a:lvl5pPr algn="l">
              <a:buNone/>
              <a:defRPr sz="2250" b="1">
                <a:solidFill>
                  <a:srgbClr val="F6F7FF"/>
                </a:solidFill>
                <a:latin typeface="DejaVu Sans"/>
                <a:ea typeface="DejaVu Sans"/>
                <a:cs typeface="DejaVu Sans"/>
              </a:defRPr>
            </a:lvl5pPr>
            <a:lvl6pPr algn="l">
              <a:buNone/>
              <a:defRPr sz="2250" b="1">
                <a:solidFill>
                  <a:srgbClr val="F6F7FF"/>
                </a:solidFill>
                <a:latin typeface="DejaVu Sans"/>
                <a:ea typeface="DejaVu Sans"/>
                <a:cs typeface="DejaVu Sans"/>
              </a:defRPr>
            </a:lvl6pPr>
            <a:lvl7pPr algn="l">
              <a:buNone/>
              <a:defRPr sz="2250" b="1">
                <a:solidFill>
                  <a:srgbClr val="F6F7FF"/>
                </a:solidFill>
                <a:latin typeface="DejaVu Sans"/>
                <a:ea typeface="DejaVu Sans"/>
                <a:cs typeface="DejaVu Sans"/>
              </a:defRPr>
            </a:lvl7pPr>
            <a:lvl8pPr algn="l">
              <a:buNone/>
              <a:defRPr sz="2250" b="1">
                <a:solidFill>
                  <a:srgbClr val="F6F7FF"/>
                </a:solidFill>
                <a:latin typeface="DejaVu Sans"/>
                <a:ea typeface="DejaVu Sans"/>
                <a:cs typeface="DejaVu Sans"/>
              </a:defRPr>
            </a:lvl8pPr>
            <a:lvl9pPr algn="l">
              <a:buNone/>
              <a:defRPr sz="2250" b="1">
                <a:solidFill>
                  <a:srgbClr val="F6F7FF"/>
                </a:solidFill>
                <a:latin typeface="DejaVu Sans"/>
                <a:ea typeface="DejaVu Sans"/>
                <a:cs typeface="DejaVu Sans"/>
              </a:defRPr>
            </a:lvl9pPr>
          </a:lstStyle>
          <a:p xmlns:a="http://schemas.openxmlformats.org/drawingml/2006/main">
            <a:pPr algn="l">
              <a:lnSpc>
                <a:spcPct val="112000"/>
              </a:lnSpc>
              <a:buNone/>
              <a:defRPr sz="2250" b="1">
                <a:solidFill>
                  <a:srgbClr val="F6F7FF"/>
                </a:solidFill>
                <a:latin typeface="DejaVu Sans"/>
                <a:ea typeface="DejaVu Sans"/>
                <a:cs typeface="DejaVu Sans"/>
              </a:defRPr>
            </a:pPr>
            <a:r>
              <a:rPr sz="2250" b="1">
                <a:solidFill>
                  <a:srgbClr val="F6F7FF"/>
                </a:solidFill>
                <a:latin typeface="DejaVu Sans"/>
                <a:ea typeface="DejaVu Sans"/>
                <a:cs typeface="DejaVu Sans"/>
              </a:rPr>
              <a:t>or C$150 / month</a:t>
            </a:r>
          </a:p>
        </p:txBody>
      </p:sp>
      <p:sp>
        <p:nvSpPr>
          <p:cNvPr id="19" name="subscription-label">
            <a:extLst xmlns:a="http://schemas.openxmlformats.org/drawingml/2006/main">
              <a:ext uri="{FF2B5EF4-FFF2-40B4-BE49-F238E27FC236}">
                <a16:creationId xmlns:a16="http://schemas.microsoft.com/office/drawing/2014/main" id="{9EF1DD69-2B93-406A-9F8E-66E0A9718EC2}"/>
              </a:ext>
            </a:extLst>
          </p:cNvPr>
          <p:cNvSpPr>
            <a:spLocks xmlns:a="http://schemas.openxmlformats.org/drawingml/2006/main" noGrp="1"/>
          </p:cNvSpPr>
          <p:nvPr/>
        </p:nvSpPr>
        <p:spPr>
          <a:xfrm xmlns:a="http://schemas.openxmlformats.org/drawingml/2006/main">
            <a:off x="6715125" y="3362325"/>
            <a:ext cx="490537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CBD2EB"/>
                </a:solidFill>
                <a:latin typeface="DejaVu Sans"/>
                <a:ea typeface="DejaVu Sans"/>
                <a:cs typeface="DejaVu Sans"/>
              </a:defRPr>
            </a:defPPr>
            <a:lvl1pPr algn="l">
              <a:buNone/>
              <a:defRPr sz="1875" b="0">
                <a:solidFill>
                  <a:srgbClr val="CBD2EB"/>
                </a:solidFill>
                <a:latin typeface="DejaVu Sans"/>
                <a:ea typeface="DejaVu Sans"/>
                <a:cs typeface="DejaVu Sans"/>
              </a:defRPr>
            </a:lvl1pPr>
            <a:lvl2pPr algn="l">
              <a:buNone/>
              <a:defRPr sz="1875" b="0">
                <a:solidFill>
                  <a:srgbClr val="CBD2EB"/>
                </a:solidFill>
                <a:latin typeface="DejaVu Sans"/>
                <a:ea typeface="DejaVu Sans"/>
                <a:cs typeface="DejaVu Sans"/>
              </a:defRPr>
            </a:lvl2pPr>
            <a:lvl3pPr algn="l">
              <a:buNone/>
              <a:defRPr sz="1875" b="0">
                <a:solidFill>
                  <a:srgbClr val="CBD2EB"/>
                </a:solidFill>
                <a:latin typeface="DejaVu Sans"/>
                <a:ea typeface="DejaVu Sans"/>
                <a:cs typeface="DejaVu Sans"/>
              </a:defRPr>
            </a:lvl3pPr>
            <a:lvl4pPr algn="l">
              <a:buNone/>
              <a:defRPr sz="1875" b="0">
                <a:solidFill>
                  <a:srgbClr val="CBD2EB"/>
                </a:solidFill>
                <a:latin typeface="DejaVu Sans"/>
                <a:ea typeface="DejaVu Sans"/>
                <a:cs typeface="DejaVu Sans"/>
              </a:defRPr>
            </a:lvl4pPr>
            <a:lvl5pPr algn="l">
              <a:buNone/>
              <a:defRPr sz="1875" b="0">
                <a:solidFill>
                  <a:srgbClr val="CBD2EB"/>
                </a:solidFill>
                <a:latin typeface="DejaVu Sans"/>
                <a:ea typeface="DejaVu Sans"/>
                <a:cs typeface="DejaVu Sans"/>
              </a:defRPr>
            </a:lvl5pPr>
            <a:lvl6pPr algn="l">
              <a:buNone/>
              <a:defRPr sz="1875" b="0">
                <a:solidFill>
                  <a:srgbClr val="CBD2EB"/>
                </a:solidFill>
                <a:latin typeface="DejaVu Sans"/>
                <a:ea typeface="DejaVu Sans"/>
                <a:cs typeface="DejaVu Sans"/>
              </a:defRPr>
            </a:lvl6pPr>
            <a:lvl7pPr algn="l">
              <a:buNone/>
              <a:defRPr sz="1875" b="0">
                <a:solidFill>
                  <a:srgbClr val="CBD2EB"/>
                </a:solidFill>
                <a:latin typeface="DejaVu Sans"/>
                <a:ea typeface="DejaVu Sans"/>
                <a:cs typeface="DejaVu Sans"/>
              </a:defRPr>
            </a:lvl7pPr>
            <a:lvl8pPr algn="l">
              <a:buNone/>
              <a:defRPr sz="1875" b="0">
                <a:solidFill>
                  <a:srgbClr val="CBD2EB"/>
                </a:solidFill>
                <a:latin typeface="DejaVu Sans"/>
                <a:ea typeface="DejaVu Sans"/>
                <a:cs typeface="DejaVu Sans"/>
              </a:defRPr>
            </a:lvl8pPr>
            <a:lvl9pPr algn="l">
              <a:buNone/>
              <a:defRPr sz="1875" b="0">
                <a:solidFill>
                  <a:srgbClr val="CBD2EB"/>
                </a:solidFill>
                <a:latin typeface="DejaVu Sans"/>
                <a:ea typeface="DejaVu Sans"/>
                <a:cs typeface="DejaVu Sans"/>
              </a:defRPr>
            </a:lvl9pPr>
          </a:lstStyle>
          <a:p xmlns:a="http://schemas.openxmlformats.org/drawingml/2006/main">
            <a:pPr algn="l">
              <a:lnSpc>
                <a:spcPct val="112000"/>
              </a:lnSpc>
              <a:buNone/>
              <a:defRPr sz="1875" b="0">
                <a:solidFill>
                  <a:srgbClr val="CBD2EB"/>
                </a:solidFill>
                <a:latin typeface="DejaVu Sans"/>
                <a:ea typeface="DejaVu Sans"/>
                <a:cs typeface="DejaVu Sans"/>
              </a:defRPr>
            </a:pPr>
            <a:r>
              <a:rPr sz="1875" b="0">
                <a:solidFill>
                  <a:srgbClr val="CBD2EB"/>
                </a:solidFill>
                <a:latin typeface="DejaVu Sans"/>
                <a:ea typeface="DejaVu Sans"/>
                <a:cs typeface="DejaVu Sans"/>
              </a:rPr>
              <a:t>Workspace subscription</a:t>
            </a:r>
          </a:p>
        </p:txBody>
      </p:sp>
      <p:graphicFrame>
        <p:nvGraphicFramePr>
          <p:cNvPr id="20" name="">
            <a:extLst xmlns:a="http://schemas.openxmlformats.org/drawingml/2006/main">
              <a:ext uri="{FF2B5EF4-FFF2-40B4-BE49-F238E27FC236}">
                <a16:creationId xmlns:a16="http://schemas.microsoft.com/office/drawing/2014/main" id="{6B79EA8F-4C25-45F2-B7CD-3E5D6351D7B6}"/>
              </a:ext>
            </a:extLst>
          </p:cNvPr>
          <p:cNvGraphicFramePr/>
          <p:nvPr/>
        </p:nvGraphicFramePr>
        <p:xfrm>
          <a:off xmlns:a="http://schemas.openxmlformats.org/drawingml/2006/main" x="552450" y="4200525"/>
          <a:ext xmlns:a="http://schemas.openxmlformats.org/drawingml/2006/main" cx="11087100" cy="1438275"/>
        </p:xfrm>
        <a:graphic xmlns:a="http://schemas.openxmlformats.org/drawingml/2006/main">
          <a:graphicData uri="http://schemas.openxmlformats.org/drawingml/2006/table">
            <a:tbl>
              <a:tblPr firstRow="1" bandRow="0"/>
              <a:tblGrid>
                <a:gridCol w="2571750"/>
                <a:gridCol w="4191000"/>
                <a:gridCol w="4324350"/>
              </a:tblGrid>
              <a:tr h="479425">
                <a:tc>
                  <a:txBody>
                    <a:bodyPr wrap="square" lIns="114300" tIns="76200" rIns="95250" bIns="76200">
                      <a:noAutofit/>
                    </a:bodyPr>
                    <a:lstStyle/>
                    <a:p>
                      <a:r>
                        <a:rPr sz="1575" b="1">
                          <a:solidFill>
                            <a:srgbClr val="F6F7FF"/>
                          </a:solidFill>
                          <a:latin typeface="DejaVu Sans"/>
                          <a:ea typeface="DejaVu Sans"/>
                          <a:cs typeface="DejaVu Sans"/>
                        </a:rPr>
                        <a:t>Usage fee basis</a:t>
                      </a:r>
                    </a:p>
                  </a:txBody>
                  <a:tcPr marL="91440" marR="91440" marT="45720" marB="45720" anchor="ctr">
                    <a:lnL w="6191">
                      <a:solidFill>
                        <a:srgbClr val="3C4568"/>
                      </a:solidFill>
                      <a:prstDash val="solid"/>
                    </a:lnL>
                    <a:lnR w="6191">
                      <a:solidFill>
                        <a:srgbClr val="3C4568"/>
                      </a:solidFill>
                      <a:prstDash val="solid"/>
                    </a:lnR>
                    <a:lnT w="6191">
                      <a:solidFill>
                        <a:srgbClr val="3C4568"/>
                      </a:solidFill>
                      <a:prstDash val="solid"/>
                    </a:lnT>
                    <a:lnB w="6191">
                      <a:solidFill>
                        <a:srgbClr val="3C4568"/>
                      </a:solidFill>
                      <a:prstDash val="solid"/>
                    </a:lnB>
                    <a:solidFill>
                      <a:srgbClr val="7357FF"/>
                    </a:solidFill>
                  </a:tcPr>
                </a:tc>
                <a:tc>
                  <a:txBody>
                    <a:bodyPr wrap="square" lIns="114300" tIns="76200" rIns="95250" bIns="76200">
                      <a:noAutofit/>
                    </a:bodyPr>
                    <a:lstStyle/>
                    <a:p>
                      <a:r>
                        <a:rPr sz="1575" b="1">
                          <a:solidFill>
                            <a:srgbClr val="F6F7FF"/>
                          </a:solidFill>
                          <a:latin typeface="DejaVu Sans"/>
                          <a:ea typeface="DejaVu Sans"/>
                          <a:cs typeface="DejaVu Sans"/>
                        </a:rPr>
                        <a:t>Calculation</a:t>
                      </a:r>
                    </a:p>
                  </a:txBody>
                  <a:tcPr marL="91440" marR="91440" marT="45720" marB="45720" anchor="ctr">
                    <a:lnR w="6191">
                      <a:solidFill>
                        <a:srgbClr val="3C4568"/>
                      </a:solidFill>
                      <a:prstDash val="solid"/>
                    </a:lnR>
                    <a:lnT w="6191">
                      <a:solidFill>
                        <a:srgbClr val="3C4568"/>
                      </a:solidFill>
                      <a:prstDash val="solid"/>
                    </a:lnT>
                    <a:lnB w="6191">
                      <a:solidFill>
                        <a:srgbClr val="3C4568"/>
                      </a:solidFill>
                      <a:prstDash val="solid"/>
                    </a:lnB>
                    <a:solidFill>
                      <a:srgbClr val="7357FF"/>
                    </a:solidFill>
                  </a:tcPr>
                </a:tc>
                <a:tc>
                  <a:txBody>
                    <a:bodyPr wrap="square" lIns="114300" tIns="76200" rIns="95250" bIns="76200">
                      <a:noAutofit/>
                    </a:bodyPr>
                    <a:lstStyle/>
                    <a:p>
                      <a:r>
                        <a:rPr sz="1575" b="1">
                          <a:solidFill>
                            <a:srgbClr val="F6F7FF"/>
                          </a:solidFill>
                          <a:latin typeface="DejaVu Sans"/>
                          <a:ea typeface="DejaVu Sans"/>
                          <a:cs typeface="DejaVu Sans"/>
                        </a:rPr>
                        <a:t>Pricing status</a:t>
                      </a:r>
                    </a:p>
                  </a:txBody>
                  <a:tcPr marL="91440" marR="91440" marT="45720" marB="45720" anchor="ctr">
                    <a:lnR w="6191">
                      <a:solidFill>
                        <a:srgbClr val="3C4568"/>
                      </a:solidFill>
                      <a:prstDash val="solid"/>
                    </a:lnR>
                    <a:lnT w="6191">
                      <a:solidFill>
                        <a:srgbClr val="3C4568"/>
                      </a:solidFill>
                      <a:prstDash val="solid"/>
                    </a:lnT>
                    <a:lnB w="6191">
                      <a:solidFill>
                        <a:srgbClr val="3C4568"/>
                      </a:solidFill>
                      <a:prstDash val="solid"/>
                    </a:lnB>
                    <a:solidFill>
                      <a:srgbClr val="7357FF"/>
                    </a:solidFill>
                  </a:tcPr>
                </a:tc>
              </a:tr>
              <a:tr h="479425">
                <a:tc>
                  <a:txBody>
                    <a:bodyPr wrap="square" lIns="114300" tIns="76200" rIns="95250" bIns="76200">
                      <a:noAutofit/>
                    </a:bodyPr>
                    <a:lstStyle/>
                    <a:p>
                      <a:r>
                        <a:rPr sz="1575" b="0">
                          <a:solidFill>
                            <a:srgbClr val="CBD2EB"/>
                          </a:solidFill>
                          <a:latin typeface="DejaVu Sans"/>
                          <a:ea typeface="DejaVu Sans"/>
                          <a:cs typeface="DejaVu Sans"/>
                        </a:rPr>
                        <a:t>Transaction count</a:t>
                      </a:r>
                    </a:p>
                  </a:txBody>
                  <a:tcPr marL="91440" marR="91440" marT="45720" marB="45720" anchor="ctr">
                    <a:lnL w="6191">
                      <a:solidFill>
                        <a:srgbClr val="3C4568"/>
                      </a:solidFill>
                      <a:prstDash val="solid"/>
                    </a:lnL>
                    <a:lnR w="6191">
                      <a:solidFill>
                        <a:srgbClr val="3C4568"/>
                      </a:solidFill>
                      <a:prstDash val="solid"/>
                    </a:lnR>
                    <a:lnB w="6191">
                      <a:solidFill>
                        <a:srgbClr val="3C4568"/>
                      </a:solidFill>
                      <a:prstDash val="solid"/>
                    </a:lnB>
                    <a:solidFill>
                      <a:srgbClr val="1B2240"/>
                    </a:solidFill>
                  </a:tcPr>
                </a:tc>
                <a:tc>
                  <a:txBody>
                    <a:bodyPr wrap="square" lIns="114300" tIns="76200" rIns="95250" bIns="76200">
                      <a:noAutofit/>
                    </a:bodyPr>
                    <a:lstStyle/>
                    <a:p>
                      <a:r>
                        <a:rPr sz="1575" b="0">
                          <a:solidFill>
                            <a:srgbClr val="CBD2EB"/>
                          </a:solidFill>
                          <a:latin typeface="DejaVu Sans"/>
                          <a:ea typeface="DejaVu Sans"/>
                          <a:cs typeface="DejaVu Sans"/>
                        </a:rPr>
                        <a:t>Completed transactions × fee</a:t>
                      </a:r>
                    </a:p>
                  </a:txBody>
                  <a:tcPr marL="91440" marR="91440" marT="45720" marB="45720" anchor="ctr">
                    <a:lnR w="6191">
                      <a:solidFill>
                        <a:srgbClr val="3C4568"/>
                      </a:solidFill>
                      <a:prstDash val="solid"/>
                    </a:lnR>
                    <a:lnB w="6191">
                      <a:solidFill>
                        <a:srgbClr val="3C4568"/>
                      </a:solidFill>
                      <a:prstDash val="solid"/>
                    </a:lnB>
                    <a:solidFill>
                      <a:srgbClr val="1B2240"/>
                    </a:solidFill>
                  </a:tcPr>
                </a:tc>
                <a:tc>
                  <a:txBody>
                    <a:bodyPr wrap="square" lIns="114300" tIns="76200" rIns="95250" bIns="76200">
                      <a:noAutofit/>
                    </a:bodyPr>
                    <a:lstStyle/>
                    <a:p>
                      <a:r>
                        <a:rPr sz="1575" b="0">
                          <a:solidFill>
                            <a:srgbClr val="CBD2EB"/>
                          </a:solidFill>
                          <a:latin typeface="DejaVu Sans"/>
                          <a:ea typeface="DejaVu Sans"/>
                          <a:cs typeface="DejaVu Sans"/>
                        </a:rPr>
                        <a:t>Per-transaction fee to validate</a:t>
                      </a:r>
                    </a:p>
                  </a:txBody>
                  <a:tcPr marL="91440" marR="91440" marT="45720" marB="45720" anchor="ctr">
                    <a:lnR w="6191">
                      <a:solidFill>
                        <a:srgbClr val="3C4568"/>
                      </a:solidFill>
                      <a:prstDash val="solid"/>
                    </a:lnR>
                    <a:lnB w="6191">
                      <a:solidFill>
                        <a:srgbClr val="3C4568"/>
                      </a:solidFill>
                      <a:prstDash val="solid"/>
                    </a:lnB>
                    <a:solidFill>
                      <a:srgbClr val="1B2240"/>
                    </a:solidFill>
                  </a:tcPr>
                </a:tc>
              </a:tr>
              <a:tr h="479425">
                <a:tc>
                  <a:txBody>
                    <a:bodyPr wrap="square" lIns="114300" tIns="76200" rIns="95250" bIns="76200">
                      <a:noAutofit/>
                    </a:bodyPr>
                    <a:lstStyle/>
                    <a:p>
                      <a:r>
                        <a:rPr sz="1575" b="0">
                          <a:solidFill>
                            <a:srgbClr val="CBD2EB"/>
                          </a:solidFill>
                          <a:latin typeface="DejaVu Sans"/>
                          <a:ea typeface="DejaVu Sans"/>
                          <a:cs typeface="DejaVu Sans"/>
                        </a:rPr>
                        <a:t>Transaction value</a:t>
                      </a:r>
                    </a:p>
                  </a:txBody>
                  <a:tcPr marL="91440" marR="91440" marT="45720" marB="45720" anchor="ctr">
                    <a:lnL w="6191">
                      <a:solidFill>
                        <a:srgbClr val="3C4568"/>
                      </a:solidFill>
                      <a:prstDash val="solid"/>
                    </a:lnL>
                    <a:lnR w="6191">
                      <a:solidFill>
                        <a:srgbClr val="3C4568"/>
                      </a:solidFill>
                      <a:prstDash val="solid"/>
                    </a:lnR>
                    <a:lnB w="6191">
                      <a:solidFill>
                        <a:srgbClr val="3C4568"/>
                      </a:solidFill>
                      <a:prstDash val="solid"/>
                    </a:lnB>
                    <a:solidFill>
                      <a:srgbClr val="1B2240"/>
                    </a:solidFill>
                  </a:tcPr>
                </a:tc>
                <a:tc>
                  <a:txBody>
                    <a:bodyPr wrap="square" lIns="114300" tIns="76200" rIns="95250" bIns="76200">
                      <a:noAutofit/>
                    </a:bodyPr>
                    <a:lstStyle/>
                    <a:p>
                      <a:r>
                        <a:rPr sz="1575" b="0">
                          <a:solidFill>
                            <a:srgbClr val="CBD2EB"/>
                          </a:solidFill>
                          <a:latin typeface="DejaVu Sans"/>
                          <a:ea typeface="DejaVu Sans"/>
                          <a:cs typeface="DejaVu Sans"/>
                        </a:rPr>
                        <a:t>Approved value × agreed rate</a:t>
                      </a:r>
                    </a:p>
                  </a:txBody>
                  <a:tcPr marL="91440" marR="91440" marT="45720" marB="45720" anchor="ctr">
                    <a:lnR w="6191">
                      <a:solidFill>
                        <a:srgbClr val="3C4568"/>
                      </a:solidFill>
                      <a:prstDash val="solid"/>
                    </a:lnR>
                    <a:lnB w="6191">
                      <a:solidFill>
                        <a:srgbClr val="3C4568"/>
                      </a:solidFill>
                      <a:prstDash val="solid"/>
                    </a:lnB>
                    <a:solidFill>
                      <a:srgbClr val="1B2240"/>
                    </a:solidFill>
                  </a:tcPr>
                </a:tc>
                <a:tc>
                  <a:txBody>
                    <a:bodyPr wrap="square" lIns="114300" tIns="76200" rIns="95250" bIns="76200">
                      <a:noAutofit/>
                    </a:bodyPr>
                    <a:lstStyle/>
                    <a:p>
                      <a:r>
                        <a:rPr sz="1575" b="0">
                          <a:solidFill>
                            <a:srgbClr val="CBD2EB"/>
                          </a:solidFill>
                          <a:latin typeface="DejaVu Sans"/>
                          <a:ea typeface="DejaVu Sans"/>
                          <a:cs typeface="DejaVu Sans"/>
                        </a:rPr>
                        <a:t>Value-based rate to validate</a:t>
                      </a:r>
                    </a:p>
                  </a:txBody>
                  <a:tcPr marL="91440" marR="91440" marT="45720" marB="45720" anchor="ctr">
                    <a:lnR w="6191">
                      <a:solidFill>
                        <a:srgbClr val="3C4568"/>
                      </a:solidFill>
                      <a:prstDash val="solid"/>
                    </a:lnR>
                    <a:lnB w="6191">
                      <a:solidFill>
                        <a:srgbClr val="3C4568"/>
                      </a:solidFill>
                      <a:prstDash val="solid"/>
                    </a:lnB>
                    <a:solidFill>
                      <a:srgbClr val="1B2240"/>
                    </a:solidFill>
                  </a:tcPr>
                </a:tc>
              </a:tr>
            </a:tbl>
          </a:graphicData>
        </a:graphic>
      </p:graphicFrame>
      <p:sp>
        <p:nvSpPr>
          <p:cNvPr id="21" name="revenue-example">
            <a:extLst xmlns:a="http://schemas.openxmlformats.org/drawingml/2006/main">
              <a:ext uri="{FF2B5EF4-FFF2-40B4-BE49-F238E27FC236}">
                <a16:creationId xmlns:a16="http://schemas.microsoft.com/office/drawing/2014/main" id="{F0F93D17-18F7-4698-A10D-B5EC80963443}"/>
              </a:ext>
            </a:extLst>
          </p:cNvPr>
          <p:cNvSpPr>
            <a:spLocks xmlns:a="http://schemas.openxmlformats.org/drawingml/2006/main" noGrp="1"/>
          </p:cNvSpPr>
          <p:nvPr/>
        </p:nvSpPr>
        <p:spPr>
          <a:xfrm xmlns:a="http://schemas.openxmlformats.org/drawingml/2006/main">
            <a:off x="571500" y="5743575"/>
            <a:ext cx="11049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F6F7FF"/>
                </a:solidFill>
                <a:latin typeface="DejaVu Sans"/>
                <a:ea typeface="DejaVu Sans"/>
                <a:cs typeface="DejaVu Sans"/>
              </a:defRPr>
            </a:defPPr>
            <a:lvl1pPr algn="l">
              <a:buNone/>
              <a:defRPr sz="1875" b="1">
                <a:solidFill>
                  <a:srgbClr val="F6F7FF"/>
                </a:solidFill>
                <a:latin typeface="DejaVu Sans"/>
                <a:ea typeface="DejaVu Sans"/>
                <a:cs typeface="DejaVu Sans"/>
              </a:defRPr>
            </a:lvl1pPr>
            <a:lvl2pPr algn="l">
              <a:buNone/>
              <a:defRPr sz="1875" b="1">
                <a:solidFill>
                  <a:srgbClr val="F6F7FF"/>
                </a:solidFill>
                <a:latin typeface="DejaVu Sans"/>
                <a:ea typeface="DejaVu Sans"/>
                <a:cs typeface="DejaVu Sans"/>
              </a:defRPr>
            </a:lvl2pPr>
            <a:lvl3pPr algn="l">
              <a:buNone/>
              <a:defRPr sz="1875" b="1">
                <a:solidFill>
                  <a:srgbClr val="F6F7FF"/>
                </a:solidFill>
                <a:latin typeface="DejaVu Sans"/>
                <a:ea typeface="DejaVu Sans"/>
                <a:cs typeface="DejaVu Sans"/>
              </a:defRPr>
            </a:lvl3pPr>
            <a:lvl4pPr algn="l">
              <a:buNone/>
              <a:defRPr sz="1875" b="1">
                <a:solidFill>
                  <a:srgbClr val="F6F7FF"/>
                </a:solidFill>
                <a:latin typeface="DejaVu Sans"/>
                <a:ea typeface="DejaVu Sans"/>
                <a:cs typeface="DejaVu Sans"/>
              </a:defRPr>
            </a:lvl4pPr>
            <a:lvl5pPr algn="l">
              <a:buNone/>
              <a:defRPr sz="1875" b="1">
                <a:solidFill>
                  <a:srgbClr val="F6F7FF"/>
                </a:solidFill>
                <a:latin typeface="DejaVu Sans"/>
                <a:ea typeface="DejaVu Sans"/>
                <a:cs typeface="DejaVu Sans"/>
              </a:defRPr>
            </a:lvl5pPr>
            <a:lvl6pPr algn="l">
              <a:buNone/>
              <a:defRPr sz="1875" b="1">
                <a:solidFill>
                  <a:srgbClr val="F6F7FF"/>
                </a:solidFill>
                <a:latin typeface="DejaVu Sans"/>
                <a:ea typeface="DejaVu Sans"/>
                <a:cs typeface="DejaVu Sans"/>
              </a:defRPr>
            </a:lvl6pPr>
            <a:lvl7pPr algn="l">
              <a:buNone/>
              <a:defRPr sz="1875" b="1">
                <a:solidFill>
                  <a:srgbClr val="F6F7FF"/>
                </a:solidFill>
                <a:latin typeface="DejaVu Sans"/>
                <a:ea typeface="DejaVu Sans"/>
                <a:cs typeface="DejaVu Sans"/>
              </a:defRPr>
            </a:lvl7pPr>
            <a:lvl8pPr algn="l">
              <a:buNone/>
              <a:defRPr sz="1875" b="1">
                <a:solidFill>
                  <a:srgbClr val="F6F7FF"/>
                </a:solidFill>
                <a:latin typeface="DejaVu Sans"/>
                <a:ea typeface="DejaVu Sans"/>
                <a:cs typeface="DejaVu Sans"/>
              </a:defRPr>
            </a:lvl8pPr>
            <a:lvl9pPr algn="l">
              <a:buNone/>
              <a:defRPr sz="1875" b="1">
                <a:solidFill>
                  <a:srgbClr val="F6F7FF"/>
                </a:solidFill>
                <a:latin typeface="DejaVu Sans"/>
                <a:ea typeface="DejaVu Sans"/>
                <a:cs typeface="DejaVu Sans"/>
              </a:defRPr>
            </a:lvl9pPr>
          </a:lstStyle>
          <a:p xmlns:a="http://schemas.openxmlformats.org/drawingml/2006/main">
            <a:pPr algn="l">
              <a:lnSpc>
                <a:spcPct val="112000"/>
              </a:lnSpc>
              <a:buNone/>
              <a:defRPr sz="1875" b="1">
                <a:solidFill>
                  <a:srgbClr val="F6F7FF"/>
                </a:solidFill>
                <a:latin typeface="DejaVu Sans"/>
                <a:ea typeface="DejaVu Sans"/>
                <a:cs typeface="DejaVu Sans"/>
              </a:defRPr>
            </a:pPr>
            <a:r>
              <a:rPr sz="1875" b="1">
                <a:solidFill>
                  <a:srgbClr val="F6F7FF"/>
                </a:solidFill>
                <a:latin typeface="DejaVu Sans"/>
                <a:ea typeface="DejaVu Sans"/>
                <a:cs typeface="DejaVu Sans"/>
              </a:rPr>
              <a:t>50 annual plans = C$75,000 subscription ARR</a:t>
            </a:r>
          </a:p>
        </p:txBody>
      </p:sp>
    </p:spTree>
    <p:extLst>
      <p:ext uri="{BB962C8B-B14F-4D97-AF65-F5344CB8AC3E}">
        <p14:creationId xmlns:p14="http://schemas.microsoft.com/office/powerpoint/2010/main" val="872892409"/>
      </p:ext>
    </p:extLst>
  </p:cSld>
</p:sld>
</file>

<file path=ppt/slides/slide12.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6" name="slide-title">
            <a:extLst xmlns:a="http://schemas.openxmlformats.org/drawingml/2006/main">
              <a:ext uri="{FF2B5EF4-FFF2-40B4-BE49-F238E27FC236}">
                <a16:creationId xmlns:a16="http://schemas.microsoft.com/office/drawing/2014/main" id="{AB847199-9ACB-4123-AC39-41AECF6AC7C0}"/>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171C3D"/>
                </a:solidFill>
                <a:latin typeface="DejaVu Sans"/>
                <a:ea typeface="DejaVu Sans"/>
                <a:cs typeface="DejaVu Sans"/>
              </a:defRPr>
            </a:defPPr>
            <a:lvl1pPr algn="l">
              <a:buNone/>
              <a:defRPr sz="3225" b="1">
                <a:solidFill>
                  <a:srgbClr val="171C3D"/>
                </a:solidFill>
                <a:latin typeface="DejaVu Sans"/>
                <a:ea typeface="DejaVu Sans"/>
                <a:cs typeface="DejaVu Sans"/>
              </a:defRPr>
            </a:lvl1pPr>
            <a:lvl2pPr algn="l">
              <a:buNone/>
              <a:defRPr sz="3225" b="1">
                <a:solidFill>
                  <a:srgbClr val="171C3D"/>
                </a:solidFill>
                <a:latin typeface="DejaVu Sans"/>
                <a:ea typeface="DejaVu Sans"/>
                <a:cs typeface="DejaVu Sans"/>
              </a:defRPr>
            </a:lvl2pPr>
            <a:lvl3pPr algn="l">
              <a:buNone/>
              <a:defRPr sz="3225" b="1">
                <a:solidFill>
                  <a:srgbClr val="171C3D"/>
                </a:solidFill>
                <a:latin typeface="DejaVu Sans"/>
                <a:ea typeface="DejaVu Sans"/>
                <a:cs typeface="DejaVu Sans"/>
              </a:defRPr>
            </a:lvl3pPr>
            <a:lvl4pPr algn="l">
              <a:buNone/>
              <a:defRPr sz="3225" b="1">
                <a:solidFill>
                  <a:srgbClr val="171C3D"/>
                </a:solidFill>
                <a:latin typeface="DejaVu Sans"/>
                <a:ea typeface="DejaVu Sans"/>
                <a:cs typeface="DejaVu Sans"/>
              </a:defRPr>
            </a:lvl4pPr>
            <a:lvl5pPr algn="l">
              <a:buNone/>
              <a:defRPr sz="3225" b="1">
                <a:solidFill>
                  <a:srgbClr val="171C3D"/>
                </a:solidFill>
                <a:latin typeface="DejaVu Sans"/>
                <a:ea typeface="DejaVu Sans"/>
                <a:cs typeface="DejaVu Sans"/>
              </a:defRPr>
            </a:lvl5pPr>
            <a:lvl6pPr algn="l">
              <a:buNone/>
              <a:defRPr sz="3225" b="1">
                <a:solidFill>
                  <a:srgbClr val="171C3D"/>
                </a:solidFill>
                <a:latin typeface="DejaVu Sans"/>
                <a:ea typeface="DejaVu Sans"/>
                <a:cs typeface="DejaVu Sans"/>
              </a:defRPr>
            </a:lvl6pPr>
            <a:lvl7pPr algn="l">
              <a:buNone/>
              <a:defRPr sz="3225" b="1">
                <a:solidFill>
                  <a:srgbClr val="171C3D"/>
                </a:solidFill>
                <a:latin typeface="DejaVu Sans"/>
                <a:ea typeface="DejaVu Sans"/>
                <a:cs typeface="DejaVu Sans"/>
              </a:defRPr>
            </a:lvl7pPr>
            <a:lvl8pPr algn="l">
              <a:buNone/>
              <a:defRPr sz="3225" b="1">
                <a:solidFill>
                  <a:srgbClr val="171C3D"/>
                </a:solidFill>
                <a:latin typeface="DejaVu Sans"/>
                <a:ea typeface="DejaVu Sans"/>
                <a:cs typeface="DejaVu Sans"/>
              </a:defRPr>
            </a:lvl8pPr>
            <a:lvl9pPr algn="l">
              <a:buNone/>
              <a:defRPr sz="3225" b="1">
                <a:solidFill>
                  <a:srgbClr val="171C3D"/>
                </a:solidFill>
                <a:latin typeface="DejaVu Sans"/>
                <a:ea typeface="DejaVu Sans"/>
                <a:cs typeface="DejaVu Sans"/>
              </a:defRPr>
            </a:lvl9pPr>
          </a:lstStyle>
          <a:p xmlns:a="http://schemas.openxmlformats.org/drawingml/2006/main">
            <a:pPr algn="l">
              <a:lnSpc>
                <a:spcPct val="112000"/>
              </a:lnSpc>
              <a:buNone/>
              <a:defRPr sz="3225" b="1">
                <a:solidFill>
                  <a:srgbClr val="171C3D"/>
                </a:solidFill>
                <a:latin typeface="DejaVu Sans"/>
                <a:ea typeface="DejaVu Sans"/>
                <a:cs typeface="DejaVu Sans"/>
              </a:defRPr>
            </a:pPr>
            <a:r>
              <a:rPr sz="3225" b="1">
                <a:solidFill>
                  <a:srgbClr val="171C3D"/>
                </a:solidFill>
                <a:latin typeface="DejaVu Sans"/>
                <a:ea typeface="DejaVu Sans"/>
                <a:cs typeface="DejaVu Sans"/>
              </a:rPr>
              <a:t>Three paid pilots establish the first proof</a:t>
            </a:r>
          </a:p>
        </p:txBody>
      </p:sp>
      <p:sp>
        <p:nvSpPr>
          <p:cNvPr id="2" name="slide-subtitle">
            <a:extLst xmlns:a="http://schemas.openxmlformats.org/drawingml/2006/main">
              <a:ext uri="{FF2B5EF4-FFF2-40B4-BE49-F238E27FC236}">
                <a16:creationId xmlns:a16="http://schemas.microsoft.com/office/drawing/2014/main" id="{CDB9E642-65D7-4848-8D94-A133D8694240}"/>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4B526F"/>
                </a:solidFill>
                <a:latin typeface="DejaVu Sans"/>
                <a:ea typeface="DejaVu Sans"/>
                <a:cs typeface="DejaVu Sans"/>
              </a:defRPr>
            </a:defPPr>
            <a:lvl1pPr algn="l">
              <a:buNone/>
              <a:defRPr sz="1725" b="0">
                <a:solidFill>
                  <a:srgbClr val="4B526F"/>
                </a:solidFill>
                <a:latin typeface="DejaVu Sans"/>
                <a:ea typeface="DejaVu Sans"/>
                <a:cs typeface="DejaVu Sans"/>
              </a:defRPr>
            </a:lvl1pPr>
            <a:lvl2pPr algn="l">
              <a:buNone/>
              <a:defRPr sz="1725" b="0">
                <a:solidFill>
                  <a:srgbClr val="4B526F"/>
                </a:solidFill>
                <a:latin typeface="DejaVu Sans"/>
                <a:ea typeface="DejaVu Sans"/>
                <a:cs typeface="DejaVu Sans"/>
              </a:defRPr>
            </a:lvl2pPr>
            <a:lvl3pPr algn="l">
              <a:buNone/>
              <a:defRPr sz="1725" b="0">
                <a:solidFill>
                  <a:srgbClr val="4B526F"/>
                </a:solidFill>
                <a:latin typeface="DejaVu Sans"/>
                <a:ea typeface="DejaVu Sans"/>
                <a:cs typeface="DejaVu Sans"/>
              </a:defRPr>
            </a:lvl3pPr>
            <a:lvl4pPr algn="l">
              <a:buNone/>
              <a:defRPr sz="1725" b="0">
                <a:solidFill>
                  <a:srgbClr val="4B526F"/>
                </a:solidFill>
                <a:latin typeface="DejaVu Sans"/>
                <a:ea typeface="DejaVu Sans"/>
                <a:cs typeface="DejaVu Sans"/>
              </a:defRPr>
            </a:lvl4pPr>
            <a:lvl5pPr algn="l">
              <a:buNone/>
              <a:defRPr sz="1725" b="0">
                <a:solidFill>
                  <a:srgbClr val="4B526F"/>
                </a:solidFill>
                <a:latin typeface="DejaVu Sans"/>
                <a:ea typeface="DejaVu Sans"/>
                <a:cs typeface="DejaVu Sans"/>
              </a:defRPr>
            </a:lvl5pPr>
            <a:lvl6pPr algn="l">
              <a:buNone/>
              <a:defRPr sz="1725" b="0">
                <a:solidFill>
                  <a:srgbClr val="4B526F"/>
                </a:solidFill>
                <a:latin typeface="DejaVu Sans"/>
                <a:ea typeface="DejaVu Sans"/>
                <a:cs typeface="DejaVu Sans"/>
              </a:defRPr>
            </a:lvl6pPr>
            <a:lvl7pPr algn="l">
              <a:buNone/>
              <a:defRPr sz="1725" b="0">
                <a:solidFill>
                  <a:srgbClr val="4B526F"/>
                </a:solidFill>
                <a:latin typeface="DejaVu Sans"/>
                <a:ea typeface="DejaVu Sans"/>
                <a:cs typeface="DejaVu Sans"/>
              </a:defRPr>
            </a:lvl7pPr>
            <a:lvl8pPr algn="l">
              <a:buNone/>
              <a:defRPr sz="1725" b="0">
                <a:solidFill>
                  <a:srgbClr val="4B526F"/>
                </a:solidFill>
                <a:latin typeface="DejaVu Sans"/>
                <a:ea typeface="DejaVu Sans"/>
                <a:cs typeface="DejaVu Sans"/>
              </a:defRPr>
            </a:lvl8pPr>
            <a:lvl9pPr algn="l">
              <a:buNone/>
              <a:defRPr sz="1725" b="0">
                <a:solidFill>
                  <a:srgbClr val="4B526F"/>
                </a:solidFill>
                <a:latin typeface="DejaVu Sans"/>
                <a:ea typeface="DejaVu Sans"/>
                <a:cs typeface="DejaVu Sans"/>
              </a:defRPr>
            </a:lvl9pPr>
          </a:lstStyle>
          <a:p xmlns:a="http://schemas.openxmlformats.org/drawingml/2006/main">
            <a:pPr algn="l">
              <a:lnSpc>
                <a:spcPct val="112000"/>
              </a:lnSpc>
              <a:buNone/>
              <a:defRPr sz="1725" b="0">
                <a:solidFill>
                  <a:srgbClr val="4B526F"/>
                </a:solidFill>
                <a:latin typeface="DejaVu Sans"/>
                <a:ea typeface="DejaVu Sans"/>
                <a:cs typeface="DejaVu Sans"/>
              </a:defRPr>
            </a:pPr>
            <a:r>
              <a:rPr sz="1725" b="0">
                <a:solidFill>
                  <a:srgbClr val="4B526F"/>
                </a:solidFill>
                <a:latin typeface="DejaVu Sans"/>
                <a:ea typeface="DejaVu Sans"/>
                <a:cs typeface="DejaVu Sans"/>
              </a:rPr>
              <a:t>A founder-led entry through Canadian manufacturing and distribution networks</a:t>
            </a:r>
          </a:p>
        </p:txBody>
      </p:sp>
      <p:sp>
        <p:nvSpPr>
          <p:cNvPr id="3" name="brand">
            <a:extLst xmlns:a="http://schemas.openxmlformats.org/drawingml/2006/main">
              <a:ext uri="{FF2B5EF4-FFF2-40B4-BE49-F238E27FC236}">
                <a16:creationId xmlns:a16="http://schemas.microsoft.com/office/drawing/2014/main" id="{1D36CE26-CE6E-45D0-979A-5537E910108D}"/>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69728D"/>
                </a:solidFill>
                <a:latin typeface="DejaVu Sans"/>
                <a:ea typeface="DejaVu Sans"/>
                <a:cs typeface="DejaVu Sans"/>
              </a:defRPr>
            </a:defPPr>
            <a:lvl1pPr algn="l">
              <a:buNone/>
              <a:defRPr sz="1050" b="1">
                <a:solidFill>
                  <a:srgbClr val="69728D"/>
                </a:solidFill>
                <a:latin typeface="DejaVu Sans"/>
                <a:ea typeface="DejaVu Sans"/>
                <a:cs typeface="DejaVu Sans"/>
              </a:defRPr>
            </a:lvl1pPr>
            <a:lvl2pPr algn="l">
              <a:buNone/>
              <a:defRPr sz="1050" b="1">
                <a:solidFill>
                  <a:srgbClr val="69728D"/>
                </a:solidFill>
                <a:latin typeface="DejaVu Sans"/>
                <a:ea typeface="DejaVu Sans"/>
                <a:cs typeface="DejaVu Sans"/>
              </a:defRPr>
            </a:lvl2pPr>
            <a:lvl3pPr algn="l">
              <a:buNone/>
              <a:defRPr sz="1050" b="1">
                <a:solidFill>
                  <a:srgbClr val="69728D"/>
                </a:solidFill>
                <a:latin typeface="DejaVu Sans"/>
                <a:ea typeface="DejaVu Sans"/>
                <a:cs typeface="DejaVu Sans"/>
              </a:defRPr>
            </a:lvl3pPr>
            <a:lvl4pPr algn="l">
              <a:buNone/>
              <a:defRPr sz="1050" b="1">
                <a:solidFill>
                  <a:srgbClr val="69728D"/>
                </a:solidFill>
                <a:latin typeface="DejaVu Sans"/>
                <a:ea typeface="DejaVu Sans"/>
                <a:cs typeface="DejaVu Sans"/>
              </a:defRPr>
            </a:lvl4pPr>
            <a:lvl5pPr algn="l">
              <a:buNone/>
              <a:defRPr sz="1050" b="1">
                <a:solidFill>
                  <a:srgbClr val="69728D"/>
                </a:solidFill>
                <a:latin typeface="DejaVu Sans"/>
                <a:ea typeface="DejaVu Sans"/>
                <a:cs typeface="DejaVu Sans"/>
              </a:defRPr>
            </a:lvl5pPr>
            <a:lvl6pPr algn="l">
              <a:buNone/>
              <a:defRPr sz="1050" b="1">
                <a:solidFill>
                  <a:srgbClr val="69728D"/>
                </a:solidFill>
                <a:latin typeface="DejaVu Sans"/>
                <a:ea typeface="DejaVu Sans"/>
                <a:cs typeface="DejaVu Sans"/>
              </a:defRPr>
            </a:lvl6pPr>
            <a:lvl7pPr algn="l">
              <a:buNone/>
              <a:defRPr sz="1050" b="1">
                <a:solidFill>
                  <a:srgbClr val="69728D"/>
                </a:solidFill>
                <a:latin typeface="DejaVu Sans"/>
                <a:ea typeface="DejaVu Sans"/>
                <a:cs typeface="DejaVu Sans"/>
              </a:defRPr>
            </a:lvl7pPr>
            <a:lvl8pPr algn="l">
              <a:buNone/>
              <a:defRPr sz="1050" b="1">
                <a:solidFill>
                  <a:srgbClr val="69728D"/>
                </a:solidFill>
                <a:latin typeface="DejaVu Sans"/>
                <a:ea typeface="DejaVu Sans"/>
                <a:cs typeface="DejaVu Sans"/>
              </a:defRPr>
            </a:lvl8pPr>
            <a:lvl9pPr algn="l">
              <a:buNone/>
              <a:defRPr sz="1050" b="1">
                <a:solidFill>
                  <a:srgbClr val="69728D"/>
                </a:solidFill>
                <a:latin typeface="DejaVu Sans"/>
                <a:ea typeface="DejaVu Sans"/>
                <a:cs typeface="DejaVu Sans"/>
              </a:defRPr>
            </a:lvl9pPr>
          </a:lstStyle>
          <a:p xmlns:a="http://schemas.openxmlformats.org/drawingml/2006/main">
            <a:pPr algn="l">
              <a:lnSpc>
                <a:spcPct val="112000"/>
              </a:lnSpc>
              <a:buNone/>
              <a:defRPr sz="1050" b="1">
                <a:solidFill>
                  <a:srgbClr val="69728D"/>
                </a:solidFill>
                <a:latin typeface="DejaVu Sans"/>
                <a:ea typeface="DejaVu Sans"/>
                <a:cs typeface="DejaVu Sans"/>
              </a:defRPr>
            </a:pPr>
            <a:r>
              <a:rPr sz="1050" b="1">
                <a:solidFill>
                  <a:srgbClr val="69728D"/>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74098C0D-8132-49F8-92FA-23DE4E1CC3D6}"/>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9728D"/>
                </a:solidFill>
                <a:latin typeface="DejaVu Sans"/>
                <a:ea typeface="DejaVu Sans"/>
                <a:cs typeface="DejaVu Sans"/>
              </a:defRPr>
            </a:defPPr>
            <a:lvl1pPr algn="r">
              <a:buNone/>
              <a:defRPr sz="1050" b="0">
                <a:solidFill>
                  <a:srgbClr val="69728D"/>
                </a:solidFill>
                <a:latin typeface="DejaVu Sans"/>
                <a:ea typeface="DejaVu Sans"/>
                <a:cs typeface="DejaVu Sans"/>
              </a:defRPr>
            </a:lvl1pPr>
            <a:lvl2pPr algn="r">
              <a:buNone/>
              <a:defRPr sz="1050" b="0">
                <a:solidFill>
                  <a:srgbClr val="69728D"/>
                </a:solidFill>
                <a:latin typeface="DejaVu Sans"/>
                <a:ea typeface="DejaVu Sans"/>
                <a:cs typeface="DejaVu Sans"/>
              </a:defRPr>
            </a:lvl2pPr>
            <a:lvl3pPr algn="r">
              <a:buNone/>
              <a:defRPr sz="1050" b="0">
                <a:solidFill>
                  <a:srgbClr val="69728D"/>
                </a:solidFill>
                <a:latin typeface="DejaVu Sans"/>
                <a:ea typeface="DejaVu Sans"/>
                <a:cs typeface="DejaVu Sans"/>
              </a:defRPr>
            </a:lvl3pPr>
            <a:lvl4pPr algn="r">
              <a:buNone/>
              <a:defRPr sz="1050" b="0">
                <a:solidFill>
                  <a:srgbClr val="69728D"/>
                </a:solidFill>
                <a:latin typeface="DejaVu Sans"/>
                <a:ea typeface="DejaVu Sans"/>
                <a:cs typeface="DejaVu Sans"/>
              </a:defRPr>
            </a:lvl4pPr>
            <a:lvl5pPr algn="r">
              <a:buNone/>
              <a:defRPr sz="1050" b="0">
                <a:solidFill>
                  <a:srgbClr val="69728D"/>
                </a:solidFill>
                <a:latin typeface="DejaVu Sans"/>
                <a:ea typeface="DejaVu Sans"/>
                <a:cs typeface="DejaVu Sans"/>
              </a:defRPr>
            </a:lvl5pPr>
            <a:lvl6pPr algn="r">
              <a:buNone/>
              <a:defRPr sz="1050" b="0">
                <a:solidFill>
                  <a:srgbClr val="69728D"/>
                </a:solidFill>
                <a:latin typeface="DejaVu Sans"/>
                <a:ea typeface="DejaVu Sans"/>
                <a:cs typeface="DejaVu Sans"/>
              </a:defRPr>
            </a:lvl6pPr>
            <a:lvl7pPr algn="r">
              <a:buNone/>
              <a:defRPr sz="1050" b="0">
                <a:solidFill>
                  <a:srgbClr val="69728D"/>
                </a:solidFill>
                <a:latin typeface="DejaVu Sans"/>
                <a:ea typeface="DejaVu Sans"/>
                <a:cs typeface="DejaVu Sans"/>
              </a:defRPr>
            </a:lvl7pPr>
            <a:lvl8pPr algn="r">
              <a:buNone/>
              <a:defRPr sz="1050" b="0">
                <a:solidFill>
                  <a:srgbClr val="69728D"/>
                </a:solidFill>
                <a:latin typeface="DejaVu Sans"/>
                <a:ea typeface="DejaVu Sans"/>
                <a:cs typeface="DejaVu Sans"/>
              </a:defRPr>
            </a:lvl8pPr>
            <a:lvl9pPr algn="r">
              <a:buNone/>
              <a:defRPr sz="1050" b="0">
                <a:solidFill>
                  <a:srgbClr val="69728D"/>
                </a:solidFill>
                <a:latin typeface="DejaVu Sans"/>
                <a:ea typeface="DejaVu Sans"/>
                <a:cs typeface="DejaVu Sans"/>
              </a:defRPr>
            </a:lvl9pPr>
          </a:lstStyle>
          <a:p xmlns:a="http://schemas.openxmlformats.org/drawingml/2006/main">
            <a:pPr algn="r">
              <a:lnSpc>
                <a:spcPct val="112000"/>
              </a:lnSpc>
              <a:buNone/>
              <a:defRPr sz="1050" b="0">
                <a:solidFill>
                  <a:srgbClr val="69728D"/>
                </a:solidFill>
                <a:latin typeface="DejaVu Sans"/>
                <a:ea typeface="DejaVu Sans"/>
                <a:cs typeface="DejaVu Sans"/>
              </a:defRPr>
            </a:pPr>
            <a:r>
              <a:rPr sz="1050" b="0">
                <a:solidFill>
                  <a:srgbClr val="69728D"/>
                </a:solidFill>
                <a:latin typeface="DejaVu Sans"/>
                <a:ea typeface="DejaVu Sans"/>
                <a:cs typeface="DejaVu Sans"/>
              </a:rPr>
              <a:t>12</a:t>
            </a:r>
          </a:p>
        </p:txBody>
      </p:sp>
      <p:sp>
        <p:nvSpPr>
          <p:cNvPr id="5" name="pilot-goal">
            <a:extLst xmlns:a="http://schemas.openxmlformats.org/drawingml/2006/main">
              <a:ext uri="{FF2B5EF4-FFF2-40B4-BE49-F238E27FC236}">
                <a16:creationId xmlns:a16="http://schemas.microsoft.com/office/drawing/2014/main" id="{C62D2E0F-74AF-4650-BD31-28C790B366BB}"/>
              </a:ext>
            </a:extLst>
          </p:cNvPr>
          <p:cNvSpPr>
            <a:spLocks xmlns:a="http://schemas.openxmlformats.org/drawingml/2006/main" noGrp="1"/>
          </p:cNvSpPr>
          <p:nvPr/>
        </p:nvSpPr>
        <p:spPr>
          <a:xfrm xmlns:a="http://schemas.openxmlformats.org/drawingml/2006/main">
            <a:off x="542925" y="1971675"/>
            <a:ext cx="247650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0" b="1">
                <a:solidFill>
                  <a:srgbClr val="171C3D"/>
                </a:solidFill>
                <a:latin typeface="DejaVu Sans"/>
                <a:ea typeface="DejaVu Sans"/>
                <a:cs typeface="DejaVu Sans"/>
              </a:defRPr>
            </a:defPPr>
            <a:lvl1pPr algn="l">
              <a:buNone/>
              <a:defRPr sz="9750" b="1">
                <a:solidFill>
                  <a:srgbClr val="171C3D"/>
                </a:solidFill>
                <a:latin typeface="DejaVu Sans"/>
                <a:ea typeface="DejaVu Sans"/>
                <a:cs typeface="DejaVu Sans"/>
              </a:defRPr>
            </a:lvl1pPr>
            <a:lvl2pPr algn="l">
              <a:buNone/>
              <a:defRPr sz="9750" b="1">
                <a:solidFill>
                  <a:srgbClr val="171C3D"/>
                </a:solidFill>
                <a:latin typeface="DejaVu Sans"/>
                <a:ea typeface="DejaVu Sans"/>
                <a:cs typeface="DejaVu Sans"/>
              </a:defRPr>
            </a:lvl2pPr>
            <a:lvl3pPr algn="l">
              <a:buNone/>
              <a:defRPr sz="9750" b="1">
                <a:solidFill>
                  <a:srgbClr val="171C3D"/>
                </a:solidFill>
                <a:latin typeface="DejaVu Sans"/>
                <a:ea typeface="DejaVu Sans"/>
                <a:cs typeface="DejaVu Sans"/>
              </a:defRPr>
            </a:lvl3pPr>
            <a:lvl4pPr algn="l">
              <a:buNone/>
              <a:defRPr sz="9750" b="1">
                <a:solidFill>
                  <a:srgbClr val="171C3D"/>
                </a:solidFill>
                <a:latin typeface="DejaVu Sans"/>
                <a:ea typeface="DejaVu Sans"/>
                <a:cs typeface="DejaVu Sans"/>
              </a:defRPr>
            </a:lvl4pPr>
            <a:lvl5pPr algn="l">
              <a:buNone/>
              <a:defRPr sz="9750" b="1">
                <a:solidFill>
                  <a:srgbClr val="171C3D"/>
                </a:solidFill>
                <a:latin typeface="DejaVu Sans"/>
                <a:ea typeface="DejaVu Sans"/>
                <a:cs typeface="DejaVu Sans"/>
              </a:defRPr>
            </a:lvl5pPr>
            <a:lvl6pPr algn="l">
              <a:buNone/>
              <a:defRPr sz="9750" b="1">
                <a:solidFill>
                  <a:srgbClr val="171C3D"/>
                </a:solidFill>
                <a:latin typeface="DejaVu Sans"/>
                <a:ea typeface="DejaVu Sans"/>
                <a:cs typeface="DejaVu Sans"/>
              </a:defRPr>
            </a:lvl6pPr>
            <a:lvl7pPr algn="l">
              <a:buNone/>
              <a:defRPr sz="9750" b="1">
                <a:solidFill>
                  <a:srgbClr val="171C3D"/>
                </a:solidFill>
                <a:latin typeface="DejaVu Sans"/>
                <a:ea typeface="DejaVu Sans"/>
                <a:cs typeface="DejaVu Sans"/>
              </a:defRPr>
            </a:lvl7pPr>
            <a:lvl8pPr algn="l">
              <a:buNone/>
              <a:defRPr sz="9750" b="1">
                <a:solidFill>
                  <a:srgbClr val="171C3D"/>
                </a:solidFill>
                <a:latin typeface="DejaVu Sans"/>
                <a:ea typeface="DejaVu Sans"/>
                <a:cs typeface="DejaVu Sans"/>
              </a:defRPr>
            </a:lvl8pPr>
            <a:lvl9pPr algn="l">
              <a:buNone/>
              <a:defRPr sz="9750" b="1">
                <a:solidFill>
                  <a:srgbClr val="171C3D"/>
                </a:solidFill>
                <a:latin typeface="DejaVu Sans"/>
                <a:ea typeface="DejaVu Sans"/>
                <a:cs typeface="DejaVu Sans"/>
              </a:defRPr>
            </a:lvl9pPr>
          </a:lstStyle>
          <a:p xmlns:a="http://schemas.openxmlformats.org/drawingml/2006/main">
            <a:pPr algn="l">
              <a:lnSpc>
                <a:spcPct val="112000"/>
              </a:lnSpc>
              <a:buNone/>
              <a:defRPr sz="9750" b="1">
                <a:solidFill>
                  <a:srgbClr val="171C3D"/>
                </a:solidFill>
                <a:latin typeface="DejaVu Sans"/>
                <a:ea typeface="DejaVu Sans"/>
                <a:cs typeface="DejaVu Sans"/>
              </a:defRPr>
            </a:pPr>
            <a:r>
              <a:rPr sz="9750" b="1">
                <a:solidFill>
                  <a:srgbClr val="171C3D"/>
                </a:solidFill>
                <a:latin typeface="DejaVu Sans"/>
                <a:ea typeface="DejaVu Sans"/>
                <a:cs typeface="DejaVu Sans"/>
              </a:rPr>
              <a:t>3</a:t>
            </a:r>
          </a:p>
        </p:txBody>
      </p:sp>
      <p:sp>
        <p:nvSpPr>
          <p:cNvPr id="6" name="pilot-goal-label">
            <a:extLst xmlns:a="http://schemas.openxmlformats.org/drawingml/2006/main">
              <a:ext uri="{FF2B5EF4-FFF2-40B4-BE49-F238E27FC236}">
                <a16:creationId xmlns:a16="http://schemas.microsoft.com/office/drawing/2014/main" id="{B0A70E7A-DB17-4AB8-A93E-4A93C6A453F3}"/>
              </a:ext>
            </a:extLst>
          </p:cNvPr>
          <p:cNvSpPr>
            <a:spLocks xmlns:a="http://schemas.openxmlformats.org/drawingml/2006/main" noGrp="1"/>
          </p:cNvSpPr>
          <p:nvPr/>
        </p:nvSpPr>
        <p:spPr>
          <a:xfrm xmlns:a="http://schemas.openxmlformats.org/drawingml/2006/main">
            <a:off x="600075" y="3533775"/>
            <a:ext cx="4524375"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4B526F"/>
                </a:solidFill>
                <a:latin typeface="DejaVu Sans"/>
                <a:ea typeface="DejaVu Sans"/>
                <a:cs typeface="DejaVu Sans"/>
              </a:defRPr>
            </a:defPPr>
            <a:lvl1pPr algn="l">
              <a:buNone/>
              <a:defRPr sz="2100" b="0">
                <a:solidFill>
                  <a:srgbClr val="4B526F"/>
                </a:solidFill>
                <a:latin typeface="DejaVu Sans"/>
                <a:ea typeface="DejaVu Sans"/>
                <a:cs typeface="DejaVu Sans"/>
              </a:defRPr>
            </a:lvl1pPr>
            <a:lvl2pPr algn="l">
              <a:buNone/>
              <a:defRPr sz="2100" b="0">
                <a:solidFill>
                  <a:srgbClr val="4B526F"/>
                </a:solidFill>
                <a:latin typeface="DejaVu Sans"/>
                <a:ea typeface="DejaVu Sans"/>
                <a:cs typeface="DejaVu Sans"/>
              </a:defRPr>
            </a:lvl2pPr>
            <a:lvl3pPr algn="l">
              <a:buNone/>
              <a:defRPr sz="2100" b="0">
                <a:solidFill>
                  <a:srgbClr val="4B526F"/>
                </a:solidFill>
                <a:latin typeface="DejaVu Sans"/>
                <a:ea typeface="DejaVu Sans"/>
                <a:cs typeface="DejaVu Sans"/>
              </a:defRPr>
            </a:lvl3pPr>
            <a:lvl4pPr algn="l">
              <a:buNone/>
              <a:defRPr sz="2100" b="0">
                <a:solidFill>
                  <a:srgbClr val="4B526F"/>
                </a:solidFill>
                <a:latin typeface="DejaVu Sans"/>
                <a:ea typeface="DejaVu Sans"/>
                <a:cs typeface="DejaVu Sans"/>
              </a:defRPr>
            </a:lvl4pPr>
            <a:lvl5pPr algn="l">
              <a:buNone/>
              <a:defRPr sz="2100" b="0">
                <a:solidFill>
                  <a:srgbClr val="4B526F"/>
                </a:solidFill>
                <a:latin typeface="DejaVu Sans"/>
                <a:ea typeface="DejaVu Sans"/>
                <a:cs typeface="DejaVu Sans"/>
              </a:defRPr>
            </a:lvl5pPr>
            <a:lvl6pPr algn="l">
              <a:buNone/>
              <a:defRPr sz="2100" b="0">
                <a:solidFill>
                  <a:srgbClr val="4B526F"/>
                </a:solidFill>
                <a:latin typeface="DejaVu Sans"/>
                <a:ea typeface="DejaVu Sans"/>
                <a:cs typeface="DejaVu Sans"/>
              </a:defRPr>
            </a:lvl6pPr>
            <a:lvl7pPr algn="l">
              <a:buNone/>
              <a:defRPr sz="2100" b="0">
                <a:solidFill>
                  <a:srgbClr val="4B526F"/>
                </a:solidFill>
                <a:latin typeface="DejaVu Sans"/>
                <a:ea typeface="DejaVu Sans"/>
                <a:cs typeface="DejaVu Sans"/>
              </a:defRPr>
            </a:lvl7pPr>
            <a:lvl8pPr algn="l">
              <a:buNone/>
              <a:defRPr sz="2100" b="0">
                <a:solidFill>
                  <a:srgbClr val="4B526F"/>
                </a:solidFill>
                <a:latin typeface="DejaVu Sans"/>
                <a:ea typeface="DejaVu Sans"/>
                <a:cs typeface="DejaVu Sans"/>
              </a:defRPr>
            </a:lvl8pPr>
            <a:lvl9pPr algn="l">
              <a:buNone/>
              <a:defRPr sz="2100" b="0">
                <a:solidFill>
                  <a:srgbClr val="4B526F"/>
                </a:solidFill>
                <a:latin typeface="DejaVu Sans"/>
                <a:ea typeface="DejaVu Sans"/>
                <a:cs typeface="DejaVu Sans"/>
              </a:defRPr>
            </a:lvl9pPr>
          </a:lstStyle>
          <a:p xmlns:a="http://schemas.openxmlformats.org/drawingml/2006/main">
            <a:pPr algn="l">
              <a:lnSpc>
                <a:spcPct val="112000"/>
              </a:lnSpc>
              <a:buNone/>
              <a:defRPr sz="2100" b="0">
                <a:solidFill>
                  <a:srgbClr val="4B526F"/>
                </a:solidFill>
                <a:latin typeface="DejaVu Sans"/>
                <a:ea typeface="DejaVu Sans"/>
                <a:cs typeface="DejaVu Sans"/>
              </a:defRPr>
            </a:pPr>
            <a:r>
              <a:rPr sz="2100" b="0">
                <a:solidFill>
                  <a:srgbClr val="4B526F"/>
                </a:solidFill>
                <a:latin typeface="DejaVu Sans"/>
                <a:ea typeface="DejaVu Sans"/>
                <a:cs typeface="DejaVu Sans"/>
              </a:rPr>
              <a:t>paid Canadian pilots</a:t>
            </a:r>
          </a:p>
          <a:p xmlns:a="http://schemas.openxmlformats.org/drawingml/2006/main">
            <a:pPr algn="l">
              <a:lnSpc>
                <a:spcPct val="112000"/>
              </a:lnSpc>
              <a:buNone/>
              <a:defRPr sz="2100" b="0">
                <a:solidFill>
                  <a:srgbClr val="4B526F"/>
                </a:solidFill>
                <a:latin typeface="DejaVu Sans"/>
                <a:ea typeface="DejaVu Sans"/>
                <a:cs typeface="DejaVu Sans"/>
              </a:defRPr>
            </a:pPr>
            <a:r>
              <a:rPr sz="2100" b="0">
                <a:solidFill>
                  <a:srgbClr val="4B526F"/>
                </a:solidFill>
                <a:latin typeface="DejaVu Sans"/>
                <a:ea typeface="DejaVu Sans"/>
                <a:cs typeface="DejaVu Sans"/>
              </a:rPr>
              <a:t>targeted within 18 months</a:t>
            </a:r>
          </a:p>
        </p:txBody>
      </p:sp>
      <p:sp>
        <p:nvSpPr>
          <p:cNvPr id="7" name="pilot-entry">
            <a:extLst xmlns:a="http://schemas.openxmlformats.org/drawingml/2006/main">
              <a:ext uri="{FF2B5EF4-FFF2-40B4-BE49-F238E27FC236}">
                <a16:creationId xmlns:a16="http://schemas.microsoft.com/office/drawing/2014/main" id="{E152A662-A3DB-4F54-83C2-E4818178732D}"/>
              </a:ext>
            </a:extLst>
          </p:cNvPr>
          <p:cNvSpPr>
            <a:spLocks xmlns:a="http://schemas.openxmlformats.org/drawingml/2006/main" noGrp="1"/>
          </p:cNvSpPr>
          <p:nvPr/>
        </p:nvSpPr>
        <p:spPr>
          <a:xfrm xmlns:a="http://schemas.openxmlformats.org/drawingml/2006/main">
            <a:off x="600075" y="4981575"/>
            <a:ext cx="4762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4B526F"/>
                </a:solidFill>
                <a:latin typeface="DejaVu Sans"/>
                <a:ea typeface="DejaVu Sans"/>
                <a:cs typeface="DejaVu Sans"/>
              </a:defRPr>
            </a:defPPr>
            <a:lvl1pPr algn="l">
              <a:buNone/>
              <a:defRPr sz="1800" b="0">
                <a:solidFill>
                  <a:srgbClr val="4B526F"/>
                </a:solidFill>
                <a:latin typeface="DejaVu Sans"/>
                <a:ea typeface="DejaVu Sans"/>
                <a:cs typeface="DejaVu Sans"/>
              </a:defRPr>
            </a:lvl1pPr>
            <a:lvl2pPr algn="l">
              <a:buNone/>
              <a:defRPr sz="1800" b="0">
                <a:solidFill>
                  <a:srgbClr val="4B526F"/>
                </a:solidFill>
                <a:latin typeface="DejaVu Sans"/>
                <a:ea typeface="DejaVu Sans"/>
                <a:cs typeface="DejaVu Sans"/>
              </a:defRPr>
            </a:lvl2pPr>
            <a:lvl3pPr algn="l">
              <a:buNone/>
              <a:defRPr sz="1800" b="0">
                <a:solidFill>
                  <a:srgbClr val="4B526F"/>
                </a:solidFill>
                <a:latin typeface="DejaVu Sans"/>
                <a:ea typeface="DejaVu Sans"/>
                <a:cs typeface="DejaVu Sans"/>
              </a:defRPr>
            </a:lvl3pPr>
            <a:lvl4pPr algn="l">
              <a:buNone/>
              <a:defRPr sz="1800" b="0">
                <a:solidFill>
                  <a:srgbClr val="4B526F"/>
                </a:solidFill>
                <a:latin typeface="DejaVu Sans"/>
                <a:ea typeface="DejaVu Sans"/>
                <a:cs typeface="DejaVu Sans"/>
              </a:defRPr>
            </a:lvl4pPr>
            <a:lvl5pPr algn="l">
              <a:buNone/>
              <a:defRPr sz="1800" b="0">
                <a:solidFill>
                  <a:srgbClr val="4B526F"/>
                </a:solidFill>
                <a:latin typeface="DejaVu Sans"/>
                <a:ea typeface="DejaVu Sans"/>
                <a:cs typeface="DejaVu Sans"/>
              </a:defRPr>
            </a:lvl5pPr>
            <a:lvl6pPr algn="l">
              <a:buNone/>
              <a:defRPr sz="1800" b="0">
                <a:solidFill>
                  <a:srgbClr val="4B526F"/>
                </a:solidFill>
                <a:latin typeface="DejaVu Sans"/>
                <a:ea typeface="DejaVu Sans"/>
                <a:cs typeface="DejaVu Sans"/>
              </a:defRPr>
            </a:lvl6pPr>
            <a:lvl7pPr algn="l">
              <a:buNone/>
              <a:defRPr sz="1800" b="0">
                <a:solidFill>
                  <a:srgbClr val="4B526F"/>
                </a:solidFill>
                <a:latin typeface="DejaVu Sans"/>
                <a:ea typeface="DejaVu Sans"/>
                <a:cs typeface="DejaVu Sans"/>
              </a:defRPr>
            </a:lvl7pPr>
            <a:lvl8pPr algn="l">
              <a:buNone/>
              <a:defRPr sz="1800" b="0">
                <a:solidFill>
                  <a:srgbClr val="4B526F"/>
                </a:solidFill>
                <a:latin typeface="DejaVu Sans"/>
                <a:ea typeface="DejaVu Sans"/>
                <a:cs typeface="DejaVu Sans"/>
              </a:defRPr>
            </a:lvl8pPr>
            <a:lvl9pPr algn="l">
              <a:buNone/>
              <a:defRPr sz="1800" b="0">
                <a:solidFill>
                  <a:srgbClr val="4B526F"/>
                </a:solidFill>
                <a:latin typeface="DejaVu Sans"/>
                <a:ea typeface="DejaVu Sans"/>
                <a:cs typeface="DejaVu Sans"/>
              </a:defRPr>
            </a:lvl9pPr>
          </a:lstStyle>
          <a:p xmlns:a="http://schemas.openxmlformats.org/drawingml/2006/main">
            <a:pPr algn="l">
              <a:lnSpc>
                <a:spcPct val="112000"/>
              </a:lnSpc>
              <a:buNone/>
              <a:defRPr sz="1800" b="0">
                <a:solidFill>
                  <a:srgbClr val="4B526F"/>
                </a:solidFill>
                <a:latin typeface="DejaVu Sans"/>
                <a:ea typeface="DejaVu Sans"/>
                <a:cs typeface="DejaVu Sans"/>
              </a:defRPr>
            </a:pPr>
            <a:r>
              <a:rPr sz="1800" b="0">
                <a:solidFill>
                  <a:srgbClr val="4B526F"/>
                </a:solidFill>
                <a:latin typeface="DejaVu Sans"/>
                <a:ea typeface="DejaVu Sans"/>
                <a:cs typeface="DejaVu Sans"/>
              </a:rPr>
              <a:t>Pilot scope: one buyer, a willing supplier,</a:t>
            </a:r>
          </a:p>
          <a:p xmlns:a="http://schemas.openxmlformats.org/drawingml/2006/main">
            <a:pPr algn="l">
              <a:lnSpc>
                <a:spcPct val="112000"/>
              </a:lnSpc>
              <a:buNone/>
              <a:defRPr sz="1800" b="0">
                <a:solidFill>
                  <a:srgbClr val="4B526F"/>
                </a:solidFill>
                <a:latin typeface="DejaVu Sans"/>
                <a:ea typeface="DejaVu Sans"/>
                <a:cs typeface="DejaVu Sans"/>
              </a:defRPr>
            </a:pPr>
            <a:r>
              <a:rPr sz="1800" b="0">
                <a:solidFill>
                  <a:srgbClr val="4B526F"/>
                </a:solidFill>
                <a:latin typeface="DejaVu Sans"/>
                <a:ea typeface="DejaVu Sans"/>
                <a:cs typeface="DejaVu Sans"/>
              </a:rPr>
              <a:t>one category and a finance reviewer.</a:t>
            </a:r>
          </a:p>
        </p:txBody>
      </p:sp>
      <p:sp>
        <p:nvSpPr>
          <p:cNvPr id="8" name="pilot-action-0">
            <a:extLst xmlns:a="http://schemas.openxmlformats.org/drawingml/2006/main">
              <a:ext uri="{FF2B5EF4-FFF2-40B4-BE49-F238E27FC236}">
                <a16:creationId xmlns:a16="http://schemas.microsoft.com/office/drawing/2014/main" id="{CA08FF53-1D21-4645-9352-8FC38D11AFC1}"/>
              </a:ext>
            </a:extLst>
          </p:cNvPr>
          <p:cNvSpPr>
            <a:spLocks xmlns:a="http://schemas.openxmlformats.org/drawingml/2006/main" noGrp="1"/>
          </p:cNvSpPr>
          <p:nvPr/>
        </p:nvSpPr>
        <p:spPr>
          <a:xfrm xmlns:a="http://schemas.openxmlformats.org/drawingml/2006/main">
            <a:off x="6200775" y="1981200"/>
            <a:ext cx="15240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1C3D"/>
                </a:solidFill>
                <a:latin typeface="DejaVu Sans"/>
                <a:ea typeface="DejaVu Sans"/>
                <a:cs typeface="DejaVu Sans"/>
              </a:defRPr>
            </a:defPPr>
            <a:lvl1pPr algn="l">
              <a:buNone/>
              <a:defRPr sz="2025" b="1">
                <a:solidFill>
                  <a:srgbClr val="171C3D"/>
                </a:solidFill>
                <a:latin typeface="DejaVu Sans"/>
                <a:ea typeface="DejaVu Sans"/>
                <a:cs typeface="DejaVu Sans"/>
              </a:defRPr>
            </a:lvl1pPr>
            <a:lvl2pPr algn="l">
              <a:buNone/>
              <a:defRPr sz="2025" b="1">
                <a:solidFill>
                  <a:srgbClr val="171C3D"/>
                </a:solidFill>
                <a:latin typeface="DejaVu Sans"/>
                <a:ea typeface="DejaVu Sans"/>
                <a:cs typeface="DejaVu Sans"/>
              </a:defRPr>
            </a:lvl2pPr>
            <a:lvl3pPr algn="l">
              <a:buNone/>
              <a:defRPr sz="2025" b="1">
                <a:solidFill>
                  <a:srgbClr val="171C3D"/>
                </a:solidFill>
                <a:latin typeface="DejaVu Sans"/>
                <a:ea typeface="DejaVu Sans"/>
                <a:cs typeface="DejaVu Sans"/>
              </a:defRPr>
            </a:lvl3pPr>
            <a:lvl4pPr algn="l">
              <a:buNone/>
              <a:defRPr sz="2025" b="1">
                <a:solidFill>
                  <a:srgbClr val="171C3D"/>
                </a:solidFill>
                <a:latin typeface="DejaVu Sans"/>
                <a:ea typeface="DejaVu Sans"/>
                <a:cs typeface="DejaVu Sans"/>
              </a:defRPr>
            </a:lvl4pPr>
            <a:lvl5pPr algn="l">
              <a:buNone/>
              <a:defRPr sz="2025" b="1">
                <a:solidFill>
                  <a:srgbClr val="171C3D"/>
                </a:solidFill>
                <a:latin typeface="DejaVu Sans"/>
                <a:ea typeface="DejaVu Sans"/>
                <a:cs typeface="DejaVu Sans"/>
              </a:defRPr>
            </a:lvl5pPr>
            <a:lvl6pPr algn="l">
              <a:buNone/>
              <a:defRPr sz="2025" b="1">
                <a:solidFill>
                  <a:srgbClr val="171C3D"/>
                </a:solidFill>
                <a:latin typeface="DejaVu Sans"/>
                <a:ea typeface="DejaVu Sans"/>
                <a:cs typeface="DejaVu Sans"/>
              </a:defRPr>
            </a:lvl6pPr>
            <a:lvl7pPr algn="l">
              <a:buNone/>
              <a:defRPr sz="2025" b="1">
                <a:solidFill>
                  <a:srgbClr val="171C3D"/>
                </a:solidFill>
                <a:latin typeface="DejaVu Sans"/>
                <a:ea typeface="DejaVu Sans"/>
                <a:cs typeface="DejaVu Sans"/>
              </a:defRPr>
            </a:lvl7pPr>
            <a:lvl8pPr algn="l">
              <a:buNone/>
              <a:defRPr sz="2025" b="1">
                <a:solidFill>
                  <a:srgbClr val="171C3D"/>
                </a:solidFill>
                <a:latin typeface="DejaVu Sans"/>
                <a:ea typeface="DejaVu Sans"/>
                <a:cs typeface="DejaVu Sans"/>
              </a:defRPr>
            </a:lvl8pPr>
            <a:lvl9pPr algn="l">
              <a:buNone/>
              <a:defRPr sz="2025" b="1">
                <a:solidFill>
                  <a:srgbClr val="171C3D"/>
                </a:solidFill>
                <a:latin typeface="DejaVu Sans"/>
                <a:ea typeface="DejaVu Sans"/>
                <a:cs typeface="DejaVu Sans"/>
              </a:defRPr>
            </a:lvl9pPr>
          </a:lstStyle>
          <a:p xmlns:a="http://schemas.openxmlformats.org/drawingml/2006/main">
            <a:pPr algn="l">
              <a:lnSpc>
                <a:spcPct val="112000"/>
              </a:lnSpc>
              <a:buNone/>
              <a:defRPr sz="2025" b="1">
                <a:solidFill>
                  <a:srgbClr val="171C3D"/>
                </a:solidFill>
                <a:latin typeface="DejaVu Sans"/>
                <a:ea typeface="DejaVu Sans"/>
                <a:cs typeface="DejaVu Sans"/>
              </a:defRPr>
            </a:pPr>
            <a:r>
              <a:rPr sz="2025" b="1">
                <a:solidFill>
                  <a:srgbClr val="171C3D"/>
                </a:solidFill>
                <a:latin typeface="DejaVu Sans"/>
                <a:ea typeface="DejaVu Sans"/>
                <a:cs typeface="DejaVu Sans"/>
              </a:rPr>
              <a:t>Recruit</a:t>
            </a:r>
          </a:p>
        </p:txBody>
      </p:sp>
      <p:sp>
        <p:nvSpPr>
          <p:cNvPr id="9" name="pilot-detail-0">
            <a:extLst xmlns:a="http://schemas.openxmlformats.org/drawingml/2006/main">
              <a:ext uri="{FF2B5EF4-FFF2-40B4-BE49-F238E27FC236}">
                <a16:creationId xmlns:a16="http://schemas.microsoft.com/office/drawing/2014/main" id="{6F6F4F85-D585-4202-AEEF-D11DCE84A665}"/>
              </a:ext>
            </a:extLst>
          </p:cNvPr>
          <p:cNvSpPr>
            <a:spLocks xmlns:a="http://schemas.openxmlformats.org/drawingml/2006/main" noGrp="1"/>
          </p:cNvSpPr>
          <p:nvPr/>
        </p:nvSpPr>
        <p:spPr>
          <a:xfrm xmlns:a="http://schemas.openxmlformats.org/drawingml/2006/main">
            <a:off x="7781925" y="2009775"/>
            <a:ext cx="3857625"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Founder outreach to buyers</a:t>
            </a:r>
          </a:p>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and ERP advisors.</a:t>
            </a:r>
          </a:p>
        </p:txBody>
      </p:sp>
      <p:sp>
        <p:nvSpPr>
          <p:cNvPr id="10" name="pilot-action-1">
            <a:extLst xmlns:a="http://schemas.openxmlformats.org/drawingml/2006/main">
              <a:ext uri="{FF2B5EF4-FFF2-40B4-BE49-F238E27FC236}">
                <a16:creationId xmlns:a16="http://schemas.microsoft.com/office/drawing/2014/main" id="{39DD4CBA-0EDE-4F11-98BB-70CE602624B1}"/>
              </a:ext>
            </a:extLst>
          </p:cNvPr>
          <p:cNvSpPr>
            <a:spLocks xmlns:a="http://schemas.openxmlformats.org/drawingml/2006/main" noGrp="1"/>
          </p:cNvSpPr>
          <p:nvPr/>
        </p:nvSpPr>
        <p:spPr>
          <a:xfrm xmlns:a="http://schemas.openxmlformats.org/drawingml/2006/main">
            <a:off x="6200775" y="2981325"/>
            <a:ext cx="15240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1C3D"/>
                </a:solidFill>
                <a:latin typeface="DejaVu Sans"/>
                <a:ea typeface="DejaVu Sans"/>
                <a:cs typeface="DejaVu Sans"/>
              </a:defRPr>
            </a:defPPr>
            <a:lvl1pPr algn="l">
              <a:buNone/>
              <a:defRPr sz="2025" b="1">
                <a:solidFill>
                  <a:srgbClr val="171C3D"/>
                </a:solidFill>
                <a:latin typeface="DejaVu Sans"/>
                <a:ea typeface="DejaVu Sans"/>
                <a:cs typeface="DejaVu Sans"/>
              </a:defRPr>
            </a:lvl1pPr>
            <a:lvl2pPr algn="l">
              <a:buNone/>
              <a:defRPr sz="2025" b="1">
                <a:solidFill>
                  <a:srgbClr val="171C3D"/>
                </a:solidFill>
                <a:latin typeface="DejaVu Sans"/>
                <a:ea typeface="DejaVu Sans"/>
                <a:cs typeface="DejaVu Sans"/>
              </a:defRPr>
            </a:lvl2pPr>
            <a:lvl3pPr algn="l">
              <a:buNone/>
              <a:defRPr sz="2025" b="1">
                <a:solidFill>
                  <a:srgbClr val="171C3D"/>
                </a:solidFill>
                <a:latin typeface="DejaVu Sans"/>
                <a:ea typeface="DejaVu Sans"/>
                <a:cs typeface="DejaVu Sans"/>
              </a:defRPr>
            </a:lvl3pPr>
            <a:lvl4pPr algn="l">
              <a:buNone/>
              <a:defRPr sz="2025" b="1">
                <a:solidFill>
                  <a:srgbClr val="171C3D"/>
                </a:solidFill>
                <a:latin typeface="DejaVu Sans"/>
                <a:ea typeface="DejaVu Sans"/>
                <a:cs typeface="DejaVu Sans"/>
              </a:defRPr>
            </a:lvl4pPr>
            <a:lvl5pPr algn="l">
              <a:buNone/>
              <a:defRPr sz="2025" b="1">
                <a:solidFill>
                  <a:srgbClr val="171C3D"/>
                </a:solidFill>
                <a:latin typeface="DejaVu Sans"/>
                <a:ea typeface="DejaVu Sans"/>
                <a:cs typeface="DejaVu Sans"/>
              </a:defRPr>
            </a:lvl5pPr>
            <a:lvl6pPr algn="l">
              <a:buNone/>
              <a:defRPr sz="2025" b="1">
                <a:solidFill>
                  <a:srgbClr val="171C3D"/>
                </a:solidFill>
                <a:latin typeface="DejaVu Sans"/>
                <a:ea typeface="DejaVu Sans"/>
                <a:cs typeface="DejaVu Sans"/>
              </a:defRPr>
            </a:lvl6pPr>
            <a:lvl7pPr algn="l">
              <a:buNone/>
              <a:defRPr sz="2025" b="1">
                <a:solidFill>
                  <a:srgbClr val="171C3D"/>
                </a:solidFill>
                <a:latin typeface="DejaVu Sans"/>
                <a:ea typeface="DejaVu Sans"/>
                <a:cs typeface="DejaVu Sans"/>
              </a:defRPr>
            </a:lvl7pPr>
            <a:lvl8pPr algn="l">
              <a:buNone/>
              <a:defRPr sz="2025" b="1">
                <a:solidFill>
                  <a:srgbClr val="171C3D"/>
                </a:solidFill>
                <a:latin typeface="DejaVu Sans"/>
                <a:ea typeface="DejaVu Sans"/>
                <a:cs typeface="DejaVu Sans"/>
              </a:defRPr>
            </a:lvl8pPr>
            <a:lvl9pPr algn="l">
              <a:buNone/>
              <a:defRPr sz="2025" b="1">
                <a:solidFill>
                  <a:srgbClr val="171C3D"/>
                </a:solidFill>
                <a:latin typeface="DejaVu Sans"/>
                <a:ea typeface="DejaVu Sans"/>
                <a:cs typeface="DejaVu Sans"/>
              </a:defRPr>
            </a:lvl9pPr>
          </a:lstStyle>
          <a:p xmlns:a="http://schemas.openxmlformats.org/drawingml/2006/main">
            <a:pPr algn="l">
              <a:lnSpc>
                <a:spcPct val="112000"/>
              </a:lnSpc>
              <a:buNone/>
              <a:defRPr sz="2025" b="1">
                <a:solidFill>
                  <a:srgbClr val="171C3D"/>
                </a:solidFill>
                <a:latin typeface="DejaVu Sans"/>
                <a:ea typeface="DejaVu Sans"/>
                <a:cs typeface="DejaVu Sans"/>
              </a:defRPr>
            </a:pPr>
            <a:r>
              <a:rPr sz="2025" b="1">
                <a:solidFill>
                  <a:srgbClr val="171C3D"/>
                </a:solidFill>
                <a:latin typeface="DejaVu Sans"/>
                <a:ea typeface="DejaVu Sans"/>
                <a:cs typeface="DejaVu Sans"/>
              </a:rPr>
              <a:t>Run</a:t>
            </a:r>
          </a:p>
        </p:txBody>
      </p:sp>
      <p:sp>
        <p:nvSpPr>
          <p:cNvPr id="11" name="pilot-detail-1">
            <a:extLst xmlns:a="http://schemas.openxmlformats.org/drawingml/2006/main">
              <a:ext uri="{FF2B5EF4-FFF2-40B4-BE49-F238E27FC236}">
                <a16:creationId xmlns:a16="http://schemas.microsoft.com/office/drawing/2014/main" id="{9ACC6957-F0BC-4D3B-95B6-D283A2379F04}"/>
              </a:ext>
            </a:extLst>
          </p:cNvPr>
          <p:cNvSpPr>
            <a:spLocks xmlns:a="http://schemas.openxmlformats.org/drawingml/2006/main" noGrp="1"/>
          </p:cNvSpPr>
          <p:nvPr/>
        </p:nvSpPr>
        <p:spPr>
          <a:xfrm xmlns:a="http://schemas.openxmlformats.org/drawingml/2006/main">
            <a:off x="7781925" y="3009900"/>
            <a:ext cx="3857625"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Real quotations and agent limits.</a:t>
            </a:r>
          </a:p>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A buyer-approved baseline.</a:t>
            </a:r>
          </a:p>
        </p:txBody>
      </p:sp>
      <p:sp>
        <p:nvSpPr>
          <p:cNvPr id="12" name="pilot-action-2">
            <a:extLst xmlns:a="http://schemas.openxmlformats.org/drawingml/2006/main">
              <a:ext uri="{FF2B5EF4-FFF2-40B4-BE49-F238E27FC236}">
                <a16:creationId xmlns:a16="http://schemas.microsoft.com/office/drawing/2014/main" id="{A4A9E3DF-1980-4A77-B780-7697BF18C13E}"/>
              </a:ext>
            </a:extLst>
          </p:cNvPr>
          <p:cNvSpPr>
            <a:spLocks xmlns:a="http://schemas.openxmlformats.org/drawingml/2006/main" noGrp="1"/>
          </p:cNvSpPr>
          <p:nvPr/>
        </p:nvSpPr>
        <p:spPr>
          <a:xfrm xmlns:a="http://schemas.openxmlformats.org/drawingml/2006/main">
            <a:off x="6200775" y="3981450"/>
            <a:ext cx="15240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1C3D"/>
                </a:solidFill>
                <a:latin typeface="DejaVu Sans"/>
                <a:ea typeface="DejaVu Sans"/>
                <a:cs typeface="DejaVu Sans"/>
              </a:defRPr>
            </a:defPPr>
            <a:lvl1pPr algn="l">
              <a:buNone/>
              <a:defRPr sz="2025" b="1">
                <a:solidFill>
                  <a:srgbClr val="171C3D"/>
                </a:solidFill>
                <a:latin typeface="DejaVu Sans"/>
                <a:ea typeface="DejaVu Sans"/>
                <a:cs typeface="DejaVu Sans"/>
              </a:defRPr>
            </a:lvl1pPr>
            <a:lvl2pPr algn="l">
              <a:buNone/>
              <a:defRPr sz="2025" b="1">
                <a:solidFill>
                  <a:srgbClr val="171C3D"/>
                </a:solidFill>
                <a:latin typeface="DejaVu Sans"/>
                <a:ea typeface="DejaVu Sans"/>
                <a:cs typeface="DejaVu Sans"/>
              </a:defRPr>
            </a:lvl2pPr>
            <a:lvl3pPr algn="l">
              <a:buNone/>
              <a:defRPr sz="2025" b="1">
                <a:solidFill>
                  <a:srgbClr val="171C3D"/>
                </a:solidFill>
                <a:latin typeface="DejaVu Sans"/>
                <a:ea typeface="DejaVu Sans"/>
                <a:cs typeface="DejaVu Sans"/>
              </a:defRPr>
            </a:lvl3pPr>
            <a:lvl4pPr algn="l">
              <a:buNone/>
              <a:defRPr sz="2025" b="1">
                <a:solidFill>
                  <a:srgbClr val="171C3D"/>
                </a:solidFill>
                <a:latin typeface="DejaVu Sans"/>
                <a:ea typeface="DejaVu Sans"/>
                <a:cs typeface="DejaVu Sans"/>
              </a:defRPr>
            </a:lvl4pPr>
            <a:lvl5pPr algn="l">
              <a:buNone/>
              <a:defRPr sz="2025" b="1">
                <a:solidFill>
                  <a:srgbClr val="171C3D"/>
                </a:solidFill>
                <a:latin typeface="DejaVu Sans"/>
                <a:ea typeface="DejaVu Sans"/>
                <a:cs typeface="DejaVu Sans"/>
              </a:defRPr>
            </a:lvl5pPr>
            <a:lvl6pPr algn="l">
              <a:buNone/>
              <a:defRPr sz="2025" b="1">
                <a:solidFill>
                  <a:srgbClr val="171C3D"/>
                </a:solidFill>
                <a:latin typeface="DejaVu Sans"/>
                <a:ea typeface="DejaVu Sans"/>
                <a:cs typeface="DejaVu Sans"/>
              </a:defRPr>
            </a:lvl6pPr>
            <a:lvl7pPr algn="l">
              <a:buNone/>
              <a:defRPr sz="2025" b="1">
                <a:solidFill>
                  <a:srgbClr val="171C3D"/>
                </a:solidFill>
                <a:latin typeface="DejaVu Sans"/>
                <a:ea typeface="DejaVu Sans"/>
                <a:cs typeface="DejaVu Sans"/>
              </a:defRPr>
            </a:lvl7pPr>
            <a:lvl8pPr algn="l">
              <a:buNone/>
              <a:defRPr sz="2025" b="1">
                <a:solidFill>
                  <a:srgbClr val="171C3D"/>
                </a:solidFill>
                <a:latin typeface="DejaVu Sans"/>
                <a:ea typeface="DejaVu Sans"/>
                <a:cs typeface="DejaVu Sans"/>
              </a:defRPr>
            </a:lvl8pPr>
            <a:lvl9pPr algn="l">
              <a:buNone/>
              <a:defRPr sz="2025" b="1">
                <a:solidFill>
                  <a:srgbClr val="171C3D"/>
                </a:solidFill>
                <a:latin typeface="DejaVu Sans"/>
                <a:ea typeface="DejaVu Sans"/>
                <a:cs typeface="DejaVu Sans"/>
              </a:defRPr>
            </a:lvl9pPr>
          </a:lstStyle>
          <a:p xmlns:a="http://schemas.openxmlformats.org/drawingml/2006/main">
            <a:pPr algn="l">
              <a:lnSpc>
                <a:spcPct val="112000"/>
              </a:lnSpc>
              <a:buNone/>
              <a:defRPr sz="2025" b="1">
                <a:solidFill>
                  <a:srgbClr val="171C3D"/>
                </a:solidFill>
                <a:latin typeface="DejaVu Sans"/>
                <a:ea typeface="DejaVu Sans"/>
                <a:cs typeface="DejaVu Sans"/>
              </a:defRPr>
            </a:pPr>
            <a:r>
              <a:rPr sz="2025" b="1">
                <a:solidFill>
                  <a:srgbClr val="171C3D"/>
                </a:solidFill>
                <a:latin typeface="DejaVu Sans"/>
                <a:ea typeface="DejaVu Sans"/>
                <a:cs typeface="DejaVu Sans"/>
              </a:rPr>
              <a:t>Measure</a:t>
            </a:r>
          </a:p>
        </p:txBody>
      </p:sp>
      <p:sp>
        <p:nvSpPr>
          <p:cNvPr id="13" name="pilot-detail-2">
            <a:extLst xmlns:a="http://schemas.openxmlformats.org/drawingml/2006/main">
              <a:ext uri="{FF2B5EF4-FFF2-40B4-BE49-F238E27FC236}">
                <a16:creationId xmlns:a16="http://schemas.microsoft.com/office/drawing/2014/main" id="{4F5C6E99-DA0B-4464-92DB-1A89102ECC44}"/>
              </a:ext>
            </a:extLst>
          </p:cNvPr>
          <p:cNvSpPr>
            <a:spLocks xmlns:a="http://schemas.openxmlformats.org/drawingml/2006/main" noGrp="1"/>
          </p:cNvSpPr>
          <p:nvPr/>
        </p:nvSpPr>
        <p:spPr>
          <a:xfrm xmlns:a="http://schemas.openxmlformats.org/drawingml/2006/main">
            <a:off x="7781925" y="4010025"/>
            <a:ext cx="3857625"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Pricing rounds and staff time.</a:t>
            </a:r>
          </a:p>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Finance-verified outcomes.</a:t>
            </a:r>
          </a:p>
        </p:txBody>
      </p:sp>
      <p:sp>
        <p:nvSpPr>
          <p:cNvPr id="14" name="pilot-action-3">
            <a:extLst xmlns:a="http://schemas.openxmlformats.org/drawingml/2006/main">
              <a:ext uri="{FF2B5EF4-FFF2-40B4-BE49-F238E27FC236}">
                <a16:creationId xmlns:a16="http://schemas.microsoft.com/office/drawing/2014/main" id="{8804FD19-E66D-4256-AAD4-8B8854D0F874}"/>
              </a:ext>
            </a:extLst>
          </p:cNvPr>
          <p:cNvSpPr>
            <a:spLocks xmlns:a="http://schemas.openxmlformats.org/drawingml/2006/main" noGrp="1"/>
          </p:cNvSpPr>
          <p:nvPr/>
        </p:nvSpPr>
        <p:spPr>
          <a:xfrm xmlns:a="http://schemas.openxmlformats.org/drawingml/2006/main">
            <a:off x="6200775" y="4981575"/>
            <a:ext cx="15240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1C3D"/>
                </a:solidFill>
                <a:latin typeface="DejaVu Sans"/>
                <a:ea typeface="DejaVu Sans"/>
                <a:cs typeface="DejaVu Sans"/>
              </a:defRPr>
            </a:defPPr>
            <a:lvl1pPr algn="l">
              <a:buNone/>
              <a:defRPr sz="2025" b="1">
                <a:solidFill>
                  <a:srgbClr val="171C3D"/>
                </a:solidFill>
                <a:latin typeface="DejaVu Sans"/>
                <a:ea typeface="DejaVu Sans"/>
                <a:cs typeface="DejaVu Sans"/>
              </a:defRPr>
            </a:lvl1pPr>
            <a:lvl2pPr algn="l">
              <a:buNone/>
              <a:defRPr sz="2025" b="1">
                <a:solidFill>
                  <a:srgbClr val="171C3D"/>
                </a:solidFill>
                <a:latin typeface="DejaVu Sans"/>
                <a:ea typeface="DejaVu Sans"/>
                <a:cs typeface="DejaVu Sans"/>
              </a:defRPr>
            </a:lvl2pPr>
            <a:lvl3pPr algn="l">
              <a:buNone/>
              <a:defRPr sz="2025" b="1">
                <a:solidFill>
                  <a:srgbClr val="171C3D"/>
                </a:solidFill>
                <a:latin typeface="DejaVu Sans"/>
                <a:ea typeface="DejaVu Sans"/>
                <a:cs typeface="DejaVu Sans"/>
              </a:defRPr>
            </a:lvl3pPr>
            <a:lvl4pPr algn="l">
              <a:buNone/>
              <a:defRPr sz="2025" b="1">
                <a:solidFill>
                  <a:srgbClr val="171C3D"/>
                </a:solidFill>
                <a:latin typeface="DejaVu Sans"/>
                <a:ea typeface="DejaVu Sans"/>
                <a:cs typeface="DejaVu Sans"/>
              </a:defRPr>
            </a:lvl4pPr>
            <a:lvl5pPr algn="l">
              <a:buNone/>
              <a:defRPr sz="2025" b="1">
                <a:solidFill>
                  <a:srgbClr val="171C3D"/>
                </a:solidFill>
                <a:latin typeface="DejaVu Sans"/>
                <a:ea typeface="DejaVu Sans"/>
                <a:cs typeface="DejaVu Sans"/>
              </a:defRPr>
            </a:lvl5pPr>
            <a:lvl6pPr algn="l">
              <a:buNone/>
              <a:defRPr sz="2025" b="1">
                <a:solidFill>
                  <a:srgbClr val="171C3D"/>
                </a:solidFill>
                <a:latin typeface="DejaVu Sans"/>
                <a:ea typeface="DejaVu Sans"/>
                <a:cs typeface="DejaVu Sans"/>
              </a:defRPr>
            </a:lvl6pPr>
            <a:lvl7pPr algn="l">
              <a:buNone/>
              <a:defRPr sz="2025" b="1">
                <a:solidFill>
                  <a:srgbClr val="171C3D"/>
                </a:solidFill>
                <a:latin typeface="DejaVu Sans"/>
                <a:ea typeface="DejaVu Sans"/>
                <a:cs typeface="DejaVu Sans"/>
              </a:defRPr>
            </a:lvl7pPr>
            <a:lvl8pPr algn="l">
              <a:buNone/>
              <a:defRPr sz="2025" b="1">
                <a:solidFill>
                  <a:srgbClr val="171C3D"/>
                </a:solidFill>
                <a:latin typeface="DejaVu Sans"/>
                <a:ea typeface="DejaVu Sans"/>
                <a:cs typeface="DejaVu Sans"/>
              </a:defRPr>
            </a:lvl8pPr>
            <a:lvl9pPr algn="l">
              <a:buNone/>
              <a:defRPr sz="2025" b="1">
                <a:solidFill>
                  <a:srgbClr val="171C3D"/>
                </a:solidFill>
                <a:latin typeface="DejaVu Sans"/>
                <a:ea typeface="DejaVu Sans"/>
                <a:cs typeface="DejaVu Sans"/>
              </a:defRPr>
            </a:lvl9pPr>
          </a:lstStyle>
          <a:p xmlns:a="http://schemas.openxmlformats.org/drawingml/2006/main">
            <a:pPr algn="l">
              <a:lnSpc>
                <a:spcPct val="112000"/>
              </a:lnSpc>
              <a:buNone/>
              <a:defRPr sz="2025" b="1">
                <a:solidFill>
                  <a:srgbClr val="171C3D"/>
                </a:solidFill>
                <a:latin typeface="DejaVu Sans"/>
                <a:ea typeface="DejaVu Sans"/>
                <a:cs typeface="DejaVu Sans"/>
              </a:defRPr>
            </a:pPr>
            <a:r>
              <a:rPr sz="2025" b="1">
                <a:solidFill>
                  <a:srgbClr val="171C3D"/>
                </a:solidFill>
                <a:latin typeface="DejaVu Sans"/>
                <a:ea typeface="DejaVu Sans"/>
                <a:cs typeface="DejaVu Sans"/>
              </a:rPr>
              <a:t>Convert</a:t>
            </a:r>
          </a:p>
        </p:txBody>
      </p:sp>
      <p:sp>
        <p:nvSpPr>
          <p:cNvPr id="15" name="pilot-detail-3">
            <a:extLst xmlns:a="http://schemas.openxmlformats.org/drawingml/2006/main">
              <a:ext uri="{FF2B5EF4-FFF2-40B4-BE49-F238E27FC236}">
                <a16:creationId xmlns:a16="http://schemas.microsoft.com/office/drawing/2014/main" id="{56CE3641-F6D4-4448-A618-49740A1328F1}"/>
              </a:ext>
            </a:extLst>
          </p:cNvPr>
          <p:cNvSpPr>
            <a:spLocks xmlns:a="http://schemas.openxmlformats.org/drawingml/2006/main" noGrp="1"/>
          </p:cNvSpPr>
          <p:nvPr/>
        </p:nvSpPr>
        <p:spPr>
          <a:xfrm xmlns:a="http://schemas.openxmlformats.org/drawingml/2006/main">
            <a:off x="7781925" y="5010150"/>
            <a:ext cx="3857625"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4B526F"/>
                </a:solidFill>
                <a:latin typeface="DejaVu Sans"/>
                <a:ea typeface="DejaVu Sans"/>
                <a:cs typeface="DejaVu Sans"/>
              </a:defRPr>
            </a:defPPr>
            <a:lvl1pPr algn="l">
              <a:buNone/>
              <a:defRPr sz="1650" b="0">
                <a:solidFill>
                  <a:srgbClr val="4B526F"/>
                </a:solidFill>
                <a:latin typeface="DejaVu Sans"/>
                <a:ea typeface="DejaVu Sans"/>
                <a:cs typeface="DejaVu Sans"/>
              </a:defRPr>
            </a:lvl1pPr>
            <a:lvl2pPr algn="l">
              <a:buNone/>
              <a:defRPr sz="1650" b="0">
                <a:solidFill>
                  <a:srgbClr val="4B526F"/>
                </a:solidFill>
                <a:latin typeface="DejaVu Sans"/>
                <a:ea typeface="DejaVu Sans"/>
                <a:cs typeface="DejaVu Sans"/>
              </a:defRPr>
            </a:lvl2pPr>
            <a:lvl3pPr algn="l">
              <a:buNone/>
              <a:defRPr sz="1650" b="0">
                <a:solidFill>
                  <a:srgbClr val="4B526F"/>
                </a:solidFill>
                <a:latin typeface="DejaVu Sans"/>
                <a:ea typeface="DejaVu Sans"/>
                <a:cs typeface="DejaVu Sans"/>
              </a:defRPr>
            </a:lvl3pPr>
            <a:lvl4pPr algn="l">
              <a:buNone/>
              <a:defRPr sz="1650" b="0">
                <a:solidFill>
                  <a:srgbClr val="4B526F"/>
                </a:solidFill>
                <a:latin typeface="DejaVu Sans"/>
                <a:ea typeface="DejaVu Sans"/>
                <a:cs typeface="DejaVu Sans"/>
              </a:defRPr>
            </a:lvl4pPr>
            <a:lvl5pPr algn="l">
              <a:buNone/>
              <a:defRPr sz="1650" b="0">
                <a:solidFill>
                  <a:srgbClr val="4B526F"/>
                </a:solidFill>
                <a:latin typeface="DejaVu Sans"/>
                <a:ea typeface="DejaVu Sans"/>
                <a:cs typeface="DejaVu Sans"/>
              </a:defRPr>
            </a:lvl5pPr>
            <a:lvl6pPr algn="l">
              <a:buNone/>
              <a:defRPr sz="1650" b="0">
                <a:solidFill>
                  <a:srgbClr val="4B526F"/>
                </a:solidFill>
                <a:latin typeface="DejaVu Sans"/>
                <a:ea typeface="DejaVu Sans"/>
                <a:cs typeface="DejaVu Sans"/>
              </a:defRPr>
            </a:lvl6pPr>
            <a:lvl7pPr algn="l">
              <a:buNone/>
              <a:defRPr sz="1650" b="0">
                <a:solidFill>
                  <a:srgbClr val="4B526F"/>
                </a:solidFill>
                <a:latin typeface="DejaVu Sans"/>
                <a:ea typeface="DejaVu Sans"/>
                <a:cs typeface="DejaVu Sans"/>
              </a:defRPr>
            </a:lvl7pPr>
            <a:lvl8pPr algn="l">
              <a:buNone/>
              <a:defRPr sz="1650" b="0">
                <a:solidFill>
                  <a:srgbClr val="4B526F"/>
                </a:solidFill>
                <a:latin typeface="DejaVu Sans"/>
                <a:ea typeface="DejaVu Sans"/>
                <a:cs typeface="DejaVu Sans"/>
              </a:defRPr>
            </a:lvl8pPr>
            <a:lvl9pPr algn="l">
              <a:buNone/>
              <a:defRPr sz="1650" b="0">
                <a:solidFill>
                  <a:srgbClr val="4B526F"/>
                </a:solidFill>
                <a:latin typeface="DejaVu Sans"/>
                <a:ea typeface="DejaVu Sans"/>
                <a:cs typeface="DejaVu Sans"/>
              </a:defRPr>
            </a:lvl9pPr>
          </a:lstStyle>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Paid renewals and references.</a:t>
            </a:r>
          </a:p>
          <a:p xmlns:a="http://schemas.openxmlformats.org/drawingml/2006/main">
            <a:pPr algn="l">
              <a:lnSpc>
                <a:spcPct val="112000"/>
              </a:lnSpc>
              <a:buNone/>
              <a:defRPr sz="1650" b="0">
                <a:solidFill>
                  <a:srgbClr val="4B526F"/>
                </a:solidFill>
                <a:latin typeface="DejaVu Sans"/>
                <a:ea typeface="DejaVu Sans"/>
                <a:cs typeface="DejaVu Sans"/>
              </a:defRPr>
            </a:pPr>
            <a:r>
              <a:rPr sz="1650" b="0">
                <a:solidFill>
                  <a:srgbClr val="4B526F"/>
                </a:solidFill>
                <a:latin typeface="DejaVu Sans"/>
                <a:ea typeface="DejaVu Sans"/>
                <a:cs typeface="DejaVu Sans"/>
              </a:rPr>
              <a:t>A repeatable onboarding process.</a:t>
            </a:r>
          </a:p>
        </p:txBody>
      </p:sp>
    </p:spTree>
    <p:extLst>
      <p:ext uri="{BB962C8B-B14F-4D97-AF65-F5344CB8AC3E}">
        <p14:creationId xmlns:p14="http://schemas.microsoft.com/office/powerpoint/2010/main" val="1407119652"/>
      </p:ext>
    </p:extLst>
  </p:cSld>
</p:sld>
</file>

<file path=ppt/slides/slide13.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7" name="slide-title">
            <a:extLst xmlns:a="http://schemas.openxmlformats.org/drawingml/2006/main">
              <a:ext uri="{FF2B5EF4-FFF2-40B4-BE49-F238E27FC236}">
                <a16:creationId xmlns:a16="http://schemas.microsoft.com/office/drawing/2014/main" id="{091891CE-1C19-4BC2-89A4-C89D442BEC03}"/>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171C3D"/>
                </a:solidFill>
                <a:latin typeface="DejaVu Sans"/>
                <a:ea typeface="DejaVu Sans"/>
                <a:cs typeface="DejaVu Sans"/>
              </a:defRPr>
            </a:defPPr>
            <a:lvl1pPr algn="l">
              <a:buNone/>
              <a:defRPr sz="3225" b="1">
                <a:solidFill>
                  <a:srgbClr val="171C3D"/>
                </a:solidFill>
                <a:latin typeface="DejaVu Sans"/>
                <a:ea typeface="DejaVu Sans"/>
                <a:cs typeface="DejaVu Sans"/>
              </a:defRPr>
            </a:lvl1pPr>
            <a:lvl2pPr algn="l">
              <a:buNone/>
              <a:defRPr sz="3225" b="1">
                <a:solidFill>
                  <a:srgbClr val="171C3D"/>
                </a:solidFill>
                <a:latin typeface="DejaVu Sans"/>
                <a:ea typeface="DejaVu Sans"/>
                <a:cs typeface="DejaVu Sans"/>
              </a:defRPr>
            </a:lvl2pPr>
            <a:lvl3pPr algn="l">
              <a:buNone/>
              <a:defRPr sz="3225" b="1">
                <a:solidFill>
                  <a:srgbClr val="171C3D"/>
                </a:solidFill>
                <a:latin typeface="DejaVu Sans"/>
                <a:ea typeface="DejaVu Sans"/>
                <a:cs typeface="DejaVu Sans"/>
              </a:defRPr>
            </a:lvl3pPr>
            <a:lvl4pPr algn="l">
              <a:buNone/>
              <a:defRPr sz="3225" b="1">
                <a:solidFill>
                  <a:srgbClr val="171C3D"/>
                </a:solidFill>
                <a:latin typeface="DejaVu Sans"/>
                <a:ea typeface="DejaVu Sans"/>
                <a:cs typeface="DejaVu Sans"/>
              </a:defRPr>
            </a:lvl4pPr>
            <a:lvl5pPr algn="l">
              <a:buNone/>
              <a:defRPr sz="3225" b="1">
                <a:solidFill>
                  <a:srgbClr val="171C3D"/>
                </a:solidFill>
                <a:latin typeface="DejaVu Sans"/>
                <a:ea typeface="DejaVu Sans"/>
                <a:cs typeface="DejaVu Sans"/>
              </a:defRPr>
            </a:lvl5pPr>
            <a:lvl6pPr algn="l">
              <a:buNone/>
              <a:defRPr sz="3225" b="1">
                <a:solidFill>
                  <a:srgbClr val="171C3D"/>
                </a:solidFill>
                <a:latin typeface="DejaVu Sans"/>
                <a:ea typeface="DejaVu Sans"/>
                <a:cs typeface="DejaVu Sans"/>
              </a:defRPr>
            </a:lvl6pPr>
            <a:lvl7pPr algn="l">
              <a:buNone/>
              <a:defRPr sz="3225" b="1">
                <a:solidFill>
                  <a:srgbClr val="171C3D"/>
                </a:solidFill>
                <a:latin typeface="DejaVu Sans"/>
                <a:ea typeface="DejaVu Sans"/>
                <a:cs typeface="DejaVu Sans"/>
              </a:defRPr>
            </a:lvl7pPr>
            <a:lvl8pPr algn="l">
              <a:buNone/>
              <a:defRPr sz="3225" b="1">
                <a:solidFill>
                  <a:srgbClr val="171C3D"/>
                </a:solidFill>
                <a:latin typeface="DejaVu Sans"/>
                <a:ea typeface="DejaVu Sans"/>
                <a:cs typeface="DejaVu Sans"/>
              </a:defRPr>
            </a:lvl8pPr>
            <a:lvl9pPr algn="l">
              <a:buNone/>
              <a:defRPr sz="3225" b="1">
                <a:solidFill>
                  <a:srgbClr val="171C3D"/>
                </a:solidFill>
                <a:latin typeface="DejaVu Sans"/>
                <a:ea typeface="DejaVu Sans"/>
                <a:cs typeface="DejaVu Sans"/>
              </a:defRPr>
            </a:lvl9pPr>
          </a:lstStyle>
          <a:p xmlns:a="http://schemas.openxmlformats.org/drawingml/2006/main">
            <a:pPr algn="l">
              <a:lnSpc>
                <a:spcPct val="112000"/>
              </a:lnSpc>
              <a:buNone/>
              <a:defRPr sz="3225" b="1">
                <a:solidFill>
                  <a:srgbClr val="171C3D"/>
                </a:solidFill>
                <a:latin typeface="DejaVu Sans"/>
                <a:ea typeface="DejaVu Sans"/>
                <a:cs typeface="DejaVu Sans"/>
              </a:defRPr>
            </a:pPr>
            <a:r>
              <a:rPr sz="3225" b="1">
                <a:solidFill>
                  <a:srgbClr val="171C3D"/>
                </a:solidFill>
                <a:latin typeface="DejaVu Sans"/>
                <a:ea typeface="DejaVu Sans"/>
                <a:cs typeface="DejaVu Sans"/>
              </a:rPr>
              <a:t>The evidence behind each decision</a:t>
            </a:r>
          </a:p>
        </p:txBody>
      </p:sp>
      <p:sp>
        <p:nvSpPr>
          <p:cNvPr id="2" name="slide-subtitle">
            <a:extLst xmlns:a="http://schemas.openxmlformats.org/drawingml/2006/main">
              <a:ext uri="{FF2B5EF4-FFF2-40B4-BE49-F238E27FC236}">
                <a16:creationId xmlns:a16="http://schemas.microsoft.com/office/drawing/2014/main" id="{4B9A2E81-E288-460E-A7A8-2834F6FAAE92}"/>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4B526F"/>
                </a:solidFill>
                <a:latin typeface="DejaVu Sans"/>
                <a:ea typeface="DejaVu Sans"/>
                <a:cs typeface="DejaVu Sans"/>
              </a:defRPr>
            </a:defPPr>
            <a:lvl1pPr algn="l">
              <a:buNone/>
              <a:defRPr sz="1725" b="0">
                <a:solidFill>
                  <a:srgbClr val="4B526F"/>
                </a:solidFill>
                <a:latin typeface="DejaVu Sans"/>
                <a:ea typeface="DejaVu Sans"/>
                <a:cs typeface="DejaVu Sans"/>
              </a:defRPr>
            </a:lvl1pPr>
            <a:lvl2pPr algn="l">
              <a:buNone/>
              <a:defRPr sz="1725" b="0">
                <a:solidFill>
                  <a:srgbClr val="4B526F"/>
                </a:solidFill>
                <a:latin typeface="DejaVu Sans"/>
                <a:ea typeface="DejaVu Sans"/>
                <a:cs typeface="DejaVu Sans"/>
              </a:defRPr>
            </a:lvl2pPr>
            <a:lvl3pPr algn="l">
              <a:buNone/>
              <a:defRPr sz="1725" b="0">
                <a:solidFill>
                  <a:srgbClr val="4B526F"/>
                </a:solidFill>
                <a:latin typeface="DejaVu Sans"/>
                <a:ea typeface="DejaVu Sans"/>
                <a:cs typeface="DejaVu Sans"/>
              </a:defRPr>
            </a:lvl3pPr>
            <a:lvl4pPr algn="l">
              <a:buNone/>
              <a:defRPr sz="1725" b="0">
                <a:solidFill>
                  <a:srgbClr val="4B526F"/>
                </a:solidFill>
                <a:latin typeface="DejaVu Sans"/>
                <a:ea typeface="DejaVu Sans"/>
                <a:cs typeface="DejaVu Sans"/>
              </a:defRPr>
            </a:lvl4pPr>
            <a:lvl5pPr algn="l">
              <a:buNone/>
              <a:defRPr sz="1725" b="0">
                <a:solidFill>
                  <a:srgbClr val="4B526F"/>
                </a:solidFill>
                <a:latin typeface="DejaVu Sans"/>
                <a:ea typeface="DejaVu Sans"/>
                <a:cs typeface="DejaVu Sans"/>
              </a:defRPr>
            </a:lvl5pPr>
            <a:lvl6pPr algn="l">
              <a:buNone/>
              <a:defRPr sz="1725" b="0">
                <a:solidFill>
                  <a:srgbClr val="4B526F"/>
                </a:solidFill>
                <a:latin typeface="DejaVu Sans"/>
                <a:ea typeface="DejaVu Sans"/>
                <a:cs typeface="DejaVu Sans"/>
              </a:defRPr>
            </a:lvl6pPr>
            <a:lvl7pPr algn="l">
              <a:buNone/>
              <a:defRPr sz="1725" b="0">
                <a:solidFill>
                  <a:srgbClr val="4B526F"/>
                </a:solidFill>
                <a:latin typeface="DejaVu Sans"/>
                <a:ea typeface="DejaVu Sans"/>
                <a:cs typeface="DejaVu Sans"/>
              </a:defRPr>
            </a:lvl7pPr>
            <a:lvl8pPr algn="l">
              <a:buNone/>
              <a:defRPr sz="1725" b="0">
                <a:solidFill>
                  <a:srgbClr val="4B526F"/>
                </a:solidFill>
                <a:latin typeface="DejaVu Sans"/>
                <a:ea typeface="DejaVu Sans"/>
                <a:cs typeface="DejaVu Sans"/>
              </a:defRPr>
            </a:lvl8pPr>
            <a:lvl9pPr algn="l">
              <a:buNone/>
              <a:defRPr sz="1725" b="0">
                <a:solidFill>
                  <a:srgbClr val="4B526F"/>
                </a:solidFill>
                <a:latin typeface="DejaVu Sans"/>
                <a:ea typeface="DejaVu Sans"/>
                <a:cs typeface="DejaVu Sans"/>
              </a:defRPr>
            </a:lvl9pPr>
          </a:lstStyle>
          <a:p xmlns:a="http://schemas.openxmlformats.org/drawingml/2006/main">
            <a:pPr algn="l">
              <a:lnSpc>
                <a:spcPct val="112000"/>
              </a:lnSpc>
              <a:buNone/>
              <a:defRPr sz="1725" b="0">
                <a:solidFill>
                  <a:srgbClr val="4B526F"/>
                </a:solidFill>
                <a:latin typeface="DejaVu Sans"/>
                <a:ea typeface="DejaVu Sans"/>
                <a:cs typeface="DejaVu Sans"/>
              </a:defRPr>
            </a:pPr>
            <a:r>
              <a:rPr sz="1725" b="0">
                <a:solidFill>
                  <a:srgbClr val="4B526F"/>
                </a:solidFill>
                <a:latin typeface="DejaVu Sans"/>
                <a:ea typeface="DejaVu Sans"/>
                <a:cs typeface="DejaVu Sans"/>
              </a:rPr>
              <a:t>Proposed agent negotiation with deterministic cost checks and human approval</a:t>
            </a:r>
          </a:p>
        </p:txBody>
      </p:sp>
      <p:sp>
        <p:nvSpPr>
          <p:cNvPr id="3" name="brand">
            <a:extLst xmlns:a="http://schemas.openxmlformats.org/drawingml/2006/main">
              <a:ext uri="{FF2B5EF4-FFF2-40B4-BE49-F238E27FC236}">
                <a16:creationId xmlns:a16="http://schemas.microsoft.com/office/drawing/2014/main" id="{2CEE1A79-FA92-44B5-BBEF-DCB3F3C935DC}"/>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69728D"/>
                </a:solidFill>
                <a:latin typeface="DejaVu Sans"/>
                <a:ea typeface="DejaVu Sans"/>
                <a:cs typeface="DejaVu Sans"/>
              </a:defRPr>
            </a:defPPr>
            <a:lvl1pPr algn="l">
              <a:buNone/>
              <a:defRPr sz="1050" b="1">
                <a:solidFill>
                  <a:srgbClr val="69728D"/>
                </a:solidFill>
                <a:latin typeface="DejaVu Sans"/>
                <a:ea typeface="DejaVu Sans"/>
                <a:cs typeface="DejaVu Sans"/>
              </a:defRPr>
            </a:lvl1pPr>
            <a:lvl2pPr algn="l">
              <a:buNone/>
              <a:defRPr sz="1050" b="1">
                <a:solidFill>
                  <a:srgbClr val="69728D"/>
                </a:solidFill>
                <a:latin typeface="DejaVu Sans"/>
                <a:ea typeface="DejaVu Sans"/>
                <a:cs typeface="DejaVu Sans"/>
              </a:defRPr>
            </a:lvl2pPr>
            <a:lvl3pPr algn="l">
              <a:buNone/>
              <a:defRPr sz="1050" b="1">
                <a:solidFill>
                  <a:srgbClr val="69728D"/>
                </a:solidFill>
                <a:latin typeface="DejaVu Sans"/>
                <a:ea typeface="DejaVu Sans"/>
                <a:cs typeface="DejaVu Sans"/>
              </a:defRPr>
            </a:lvl3pPr>
            <a:lvl4pPr algn="l">
              <a:buNone/>
              <a:defRPr sz="1050" b="1">
                <a:solidFill>
                  <a:srgbClr val="69728D"/>
                </a:solidFill>
                <a:latin typeface="DejaVu Sans"/>
                <a:ea typeface="DejaVu Sans"/>
                <a:cs typeface="DejaVu Sans"/>
              </a:defRPr>
            </a:lvl4pPr>
            <a:lvl5pPr algn="l">
              <a:buNone/>
              <a:defRPr sz="1050" b="1">
                <a:solidFill>
                  <a:srgbClr val="69728D"/>
                </a:solidFill>
                <a:latin typeface="DejaVu Sans"/>
                <a:ea typeface="DejaVu Sans"/>
                <a:cs typeface="DejaVu Sans"/>
              </a:defRPr>
            </a:lvl5pPr>
            <a:lvl6pPr algn="l">
              <a:buNone/>
              <a:defRPr sz="1050" b="1">
                <a:solidFill>
                  <a:srgbClr val="69728D"/>
                </a:solidFill>
                <a:latin typeface="DejaVu Sans"/>
                <a:ea typeface="DejaVu Sans"/>
                <a:cs typeface="DejaVu Sans"/>
              </a:defRPr>
            </a:lvl6pPr>
            <a:lvl7pPr algn="l">
              <a:buNone/>
              <a:defRPr sz="1050" b="1">
                <a:solidFill>
                  <a:srgbClr val="69728D"/>
                </a:solidFill>
                <a:latin typeface="DejaVu Sans"/>
                <a:ea typeface="DejaVu Sans"/>
                <a:cs typeface="DejaVu Sans"/>
              </a:defRPr>
            </a:lvl7pPr>
            <a:lvl8pPr algn="l">
              <a:buNone/>
              <a:defRPr sz="1050" b="1">
                <a:solidFill>
                  <a:srgbClr val="69728D"/>
                </a:solidFill>
                <a:latin typeface="DejaVu Sans"/>
                <a:ea typeface="DejaVu Sans"/>
                <a:cs typeface="DejaVu Sans"/>
              </a:defRPr>
            </a:lvl8pPr>
            <a:lvl9pPr algn="l">
              <a:buNone/>
              <a:defRPr sz="1050" b="1">
                <a:solidFill>
                  <a:srgbClr val="69728D"/>
                </a:solidFill>
                <a:latin typeface="DejaVu Sans"/>
                <a:ea typeface="DejaVu Sans"/>
                <a:cs typeface="DejaVu Sans"/>
              </a:defRPr>
            </a:lvl9pPr>
          </a:lstStyle>
          <a:p xmlns:a="http://schemas.openxmlformats.org/drawingml/2006/main">
            <a:pPr algn="l">
              <a:lnSpc>
                <a:spcPct val="112000"/>
              </a:lnSpc>
              <a:buNone/>
              <a:defRPr sz="1050" b="1">
                <a:solidFill>
                  <a:srgbClr val="69728D"/>
                </a:solidFill>
                <a:latin typeface="DejaVu Sans"/>
                <a:ea typeface="DejaVu Sans"/>
                <a:cs typeface="DejaVu Sans"/>
              </a:defRPr>
            </a:pPr>
            <a:r>
              <a:rPr sz="1050" b="1">
                <a:solidFill>
                  <a:srgbClr val="69728D"/>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2849367F-B917-4B8D-80DB-ADB5B320EBB7}"/>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9728D"/>
                </a:solidFill>
                <a:latin typeface="DejaVu Sans"/>
                <a:ea typeface="DejaVu Sans"/>
                <a:cs typeface="DejaVu Sans"/>
              </a:defRPr>
            </a:defPPr>
            <a:lvl1pPr algn="r">
              <a:buNone/>
              <a:defRPr sz="1050" b="0">
                <a:solidFill>
                  <a:srgbClr val="69728D"/>
                </a:solidFill>
                <a:latin typeface="DejaVu Sans"/>
                <a:ea typeface="DejaVu Sans"/>
                <a:cs typeface="DejaVu Sans"/>
              </a:defRPr>
            </a:lvl1pPr>
            <a:lvl2pPr algn="r">
              <a:buNone/>
              <a:defRPr sz="1050" b="0">
                <a:solidFill>
                  <a:srgbClr val="69728D"/>
                </a:solidFill>
                <a:latin typeface="DejaVu Sans"/>
                <a:ea typeface="DejaVu Sans"/>
                <a:cs typeface="DejaVu Sans"/>
              </a:defRPr>
            </a:lvl2pPr>
            <a:lvl3pPr algn="r">
              <a:buNone/>
              <a:defRPr sz="1050" b="0">
                <a:solidFill>
                  <a:srgbClr val="69728D"/>
                </a:solidFill>
                <a:latin typeface="DejaVu Sans"/>
                <a:ea typeface="DejaVu Sans"/>
                <a:cs typeface="DejaVu Sans"/>
              </a:defRPr>
            </a:lvl3pPr>
            <a:lvl4pPr algn="r">
              <a:buNone/>
              <a:defRPr sz="1050" b="0">
                <a:solidFill>
                  <a:srgbClr val="69728D"/>
                </a:solidFill>
                <a:latin typeface="DejaVu Sans"/>
                <a:ea typeface="DejaVu Sans"/>
                <a:cs typeface="DejaVu Sans"/>
              </a:defRPr>
            </a:lvl4pPr>
            <a:lvl5pPr algn="r">
              <a:buNone/>
              <a:defRPr sz="1050" b="0">
                <a:solidFill>
                  <a:srgbClr val="69728D"/>
                </a:solidFill>
                <a:latin typeface="DejaVu Sans"/>
                <a:ea typeface="DejaVu Sans"/>
                <a:cs typeface="DejaVu Sans"/>
              </a:defRPr>
            </a:lvl5pPr>
            <a:lvl6pPr algn="r">
              <a:buNone/>
              <a:defRPr sz="1050" b="0">
                <a:solidFill>
                  <a:srgbClr val="69728D"/>
                </a:solidFill>
                <a:latin typeface="DejaVu Sans"/>
                <a:ea typeface="DejaVu Sans"/>
                <a:cs typeface="DejaVu Sans"/>
              </a:defRPr>
            </a:lvl6pPr>
            <a:lvl7pPr algn="r">
              <a:buNone/>
              <a:defRPr sz="1050" b="0">
                <a:solidFill>
                  <a:srgbClr val="69728D"/>
                </a:solidFill>
                <a:latin typeface="DejaVu Sans"/>
                <a:ea typeface="DejaVu Sans"/>
                <a:cs typeface="DejaVu Sans"/>
              </a:defRPr>
            </a:lvl7pPr>
            <a:lvl8pPr algn="r">
              <a:buNone/>
              <a:defRPr sz="1050" b="0">
                <a:solidFill>
                  <a:srgbClr val="69728D"/>
                </a:solidFill>
                <a:latin typeface="DejaVu Sans"/>
                <a:ea typeface="DejaVu Sans"/>
                <a:cs typeface="DejaVu Sans"/>
              </a:defRPr>
            </a:lvl8pPr>
            <a:lvl9pPr algn="r">
              <a:buNone/>
              <a:defRPr sz="1050" b="0">
                <a:solidFill>
                  <a:srgbClr val="69728D"/>
                </a:solidFill>
                <a:latin typeface="DejaVu Sans"/>
                <a:ea typeface="DejaVu Sans"/>
                <a:cs typeface="DejaVu Sans"/>
              </a:defRPr>
            </a:lvl9pPr>
          </a:lstStyle>
          <a:p xmlns:a="http://schemas.openxmlformats.org/drawingml/2006/main">
            <a:pPr algn="r">
              <a:lnSpc>
                <a:spcPct val="112000"/>
              </a:lnSpc>
              <a:buNone/>
              <a:defRPr sz="1050" b="0">
                <a:solidFill>
                  <a:srgbClr val="69728D"/>
                </a:solidFill>
                <a:latin typeface="DejaVu Sans"/>
                <a:ea typeface="DejaVu Sans"/>
                <a:cs typeface="DejaVu Sans"/>
              </a:defRPr>
            </a:pPr>
            <a:r>
              <a:rPr sz="1050" b="0">
                <a:solidFill>
                  <a:srgbClr val="69728D"/>
                </a:solidFill>
                <a:latin typeface="DejaVu Sans"/>
                <a:ea typeface="DejaVu Sans"/>
                <a:cs typeface="DejaVu Sans"/>
              </a:rPr>
              <a:t>13</a:t>
            </a:r>
          </a:p>
        </p:txBody>
      </p:sp>
      <p:sp>
        <p:nvSpPr>
          <p:cNvPr id="5" name="architecture-node-0">
            <a:extLst xmlns:a="http://schemas.openxmlformats.org/drawingml/2006/main">
              <a:ext uri="{FF2B5EF4-FFF2-40B4-BE49-F238E27FC236}">
                <a16:creationId xmlns:a16="http://schemas.microsoft.com/office/drawing/2014/main" id="{97342F16-B338-46B3-86F0-14B28132E4A1}"/>
              </a:ext>
            </a:extLst>
          </p:cNvPr>
          <p:cNvSpPr>
            <a:spLocks xmlns:a="http://schemas.openxmlformats.org/drawingml/2006/main" noGrp="1"/>
          </p:cNvSpPr>
          <p:nvPr/>
        </p:nvSpPr>
        <p:spPr>
          <a:xfrm xmlns:a="http://schemas.openxmlformats.org/drawingml/2006/main">
            <a:off x="552450" y="2124075"/>
            <a:ext cx="3143250" cy="971550"/>
          </a:xfrm>
          <a:prstGeom xmlns:a="http://schemas.openxmlformats.org/drawingml/2006/main" prst="rect">
            <a:avLst/>
          </a:prstGeom>
          <a:solidFill xmlns:a="http://schemas.openxmlformats.org/drawingml/2006/main">
            <a:srgbClr val="FFFFFF"/>
          </a:solidFill>
          <a:ln xmlns:a="http://schemas.openxmlformats.org/drawingml/2006/main" w="13335">
            <a:solidFill>
              <a:srgbClr val="DCE0F0"/>
            </a:solidFill>
            <a:prstDash val="solid"/>
          </a:ln>
        </p:spPr>
        <p:txBody>
          <a:bodyPr xmlns:a="http://schemas.openxmlformats.org/drawingml/2006/main" wrap="square" lIns="142875" tIns="142875" rIns="142875" bIns="142875" anchor="ctr">
            <a:noAutofit/>
          </a:bodyPr>
          <a:lstStyle xmlns:a="http://schemas.openxmlformats.org/drawingml/2006/main">
            <a:defPPr algn="ctr">
              <a:defRPr sz="1650" b="0">
                <a:solidFill>
                  <a:srgbClr val="171C3D"/>
                </a:solidFill>
                <a:latin typeface="DejaVu Sans"/>
                <a:ea typeface="DejaVu Sans"/>
                <a:cs typeface="DejaVu Sans"/>
              </a:defRPr>
            </a:defPPr>
            <a:lvl1pPr algn="ctr">
              <a:buNone/>
              <a:defRPr sz="1650" b="0">
                <a:solidFill>
                  <a:srgbClr val="171C3D"/>
                </a:solidFill>
                <a:latin typeface="DejaVu Sans"/>
                <a:ea typeface="DejaVu Sans"/>
                <a:cs typeface="DejaVu Sans"/>
              </a:defRPr>
            </a:lvl1pPr>
            <a:lvl2pPr algn="ctr">
              <a:buNone/>
              <a:defRPr sz="1650" b="0">
                <a:solidFill>
                  <a:srgbClr val="171C3D"/>
                </a:solidFill>
                <a:latin typeface="DejaVu Sans"/>
                <a:ea typeface="DejaVu Sans"/>
                <a:cs typeface="DejaVu Sans"/>
              </a:defRPr>
            </a:lvl2pPr>
            <a:lvl3pPr algn="ctr">
              <a:buNone/>
              <a:defRPr sz="1650" b="0">
                <a:solidFill>
                  <a:srgbClr val="171C3D"/>
                </a:solidFill>
                <a:latin typeface="DejaVu Sans"/>
                <a:ea typeface="DejaVu Sans"/>
                <a:cs typeface="DejaVu Sans"/>
              </a:defRPr>
            </a:lvl3pPr>
            <a:lvl4pPr algn="ctr">
              <a:buNone/>
              <a:defRPr sz="1650" b="0">
                <a:solidFill>
                  <a:srgbClr val="171C3D"/>
                </a:solidFill>
                <a:latin typeface="DejaVu Sans"/>
                <a:ea typeface="DejaVu Sans"/>
                <a:cs typeface="DejaVu Sans"/>
              </a:defRPr>
            </a:lvl4pPr>
            <a:lvl5pPr algn="ctr">
              <a:buNone/>
              <a:defRPr sz="1650" b="0">
                <a:solidFill>
                  <a:srgbClr val="171C3D"/>
                </a:solidFill>
                <a:latin typeface="DejaVu Sans"/>
                <a:ea typeface="DejaVu Sans"/>
                <a:cs typeface="DejaVu Sans"/>
              </a:defRPr>
            </a:lvl5pPr>
            <a:lvl6pPr algn="ctr">
              <a:buNone/>
              <a:defRPr sz="1650" b="0">
                <a:solidFill>
                  <a:srgbClr val="171C3D"/>
                </a:solidFill>
                <a:latin typeface="DejaVu Sans"/>
                <a:ea typeface="DejaVu Sans"/>
                <a:cs typeface="DejaVu Sans"/>
              </a:defRPr>
            </a:lvl6pPr>
            <a:lvl7pPr algn="ctr">
              <a:buNone/>
              <a:defRPr sz="1650" b="0">
                <a:solidFill>
                  <a:srgbClr val="171C3D"/>
                </a:solidFill>
                <a:latin typeface="DejaVu Sans"/>
                <a:ea typeface="DejaVu Sans"/>
                <a:cs typeface="DejaVu Sans"/>
              </a:defRPr>
            </a:lvl7pPr>
            <a:lvl8pPr algn="ctr">
              <a:buNone/>
              <a:defRPr sz="1650" b="0">
                <a:solidFill>
                  <a:srgbClr val="171C3D"/>
                </a:solidFill>
                <a:latin typeface="DejaVu Sans"/>
                <a:ea typeface="DejaVu Sans"/>
                <a:cs typeface="DejaVu Sans"/>
              </a:defRPr>
            </a:lvl8pPr>
            <a:lvl9pPr algn="ctr">
              <a:buNone/>
              <a:defRPr sz="1650" b="0">
                <a:solidFill>
                  <a:srgbClr val="171C3D"/>
                </a:solidFill>
                <a:latin typeface="DejaVu Sans"/>
                <a:ea typeface="DejaVu Sans"/>
                <a:cs typeface="DejaVu Sans"/>
              </a:defRPr>
            </a:lvl9pPr>
          </a:lstStyle>
          <a:p xmlns:a="http://schemas.openxmlformats.org/drawingml/2006/main">
            <a:pPr algn="ctr">
              <a:buNone/>
              <a:defRPr sz="1650" b="0">
                <a:solidFill>
                  <a:srgbClr val="171C3D"/>
                </a:solidFill>
                <a:latin typeface="DejaVu Sans"/>
                <a:ea typeface="DejaVu Sans"/>
                <a:cs typeface="DejaVu Sans"/>
              </a:defRPr>
            </a:pPr>
            <a:r>
              <a:rPr sz="1650" b="0">
                <a:solidFill>
                  <a:srgbClr val="171C3D"/>
                </a:solidFill>
                <a:latin typeface="DejaVu Sans"/>
                <a:ea typeface="DejaVu Sans"/>
                <a:cs typeface="DejaVu Sans"/>
              </a:rPr>
              <a:t>Quotations and mandates</a:t>
            </a:r>
          </a:p>
          <a:p xmlns:a="http://schemas.openxmlformats.org/drawingml/2006/main">
            <a:pPr algn="ctr">
              <a:buNone/>
              <a:defRPr sz="1650" b="0">
                <a:solidFill>
                  <a:srgbClr val="171C3D"/>
                </a:solidFill>
                <a:latin typeface="DejaVu Sans"/>
                <a:ea typeface="DejaVu Sans"/>
                <a:cs typeface="DejaVu Sans"/>
              </a:defRPr>
            </a:pPr>
            <a:r>
              <a:rPr sz="1650" b="0">
                <a:solidFill>
                  <a:srgbClr val="171C3D"/>
                </a:solidFill>
                <a:latin typeface="DejaVu Sans"/>
                <a:ea typeface="DejaVu Sans"/>
                <a:cs typeface="DejaVu Sans"/>
              </a:rPr>
              <a:t>Source-linked inputs</a:t>
            </a:r>
          </a:p>
        </p:txBody>
      </p:sp>
      <p:sp>
        <p:nvSpPr>
          <p:cNvPr id="6" name="architecture-node-1">
            <a:extLst xmlns:a="http://schemas.openxmlformats.org/drawingml/2006/main">
              <a:ext uri="{FF2B5EF4-FFF2-40B4-BE49-F238E27FC236}">
                <a16:creationId xmlns:a16="http://schemas.microsoft.com/office/drawing/2014/main" id="{59656F42-1AAF-4999-812B-005D36250AD0}"/>
              </a:ext>
            </a:extLst>
          </p:cNvPr>
          <p:cNvSpPr>
            <a:spLocks xmlns:a="http://schemas.openxmlformats.org/drawingml/2006/main" noGrp="1"/>
          </p:cNvSpPr>
          <p:nvPr/>
        </p:nvSpPr>
        <p:spPr>
          <a:xfrm xmlns:a="http://schemas.openxmlformats.org/drawingml/2006/main">
            <a:off x="4514850" y="2124075"/>
            <a:ext cx="3143250" cy="971550"/>
          </a:xfrm>
          <a:prstGeom xmlns:a="http://schemas.openxmlformats.org/drawingml/2006/main" prst="rect">
            <a:avLst/>
          </a:prstGeom>
          <a:solidFill xmlns:a="http://schemas.openxmlformats.org/drawingml/2006/main">
            <a:srgbClr val="FFFFFF"/>
          </a:solidFill>
          <a:ln xmlns:a="http://schemas.openxmlformats.org/drawingml/2006/main" w="13335">
            <a:solidFill>
              <a:srgbClr val="DCE0F0"/>
            </a:solidFill>
            <a:prstDash val="solid"/>
          </a:ln>
        </p:spPr>
        <p:txBody>
          <a:bodyPr xmlns:a="http://schemas.openxmlformats.org/drawingml/2006/main" wrap="square" lIns="142875" tIns="142875" rIns="142875" bIns="142875" anchor="ctr">
            <a:noAutofit/>
          </a:bodyPr>
          <a:lstStyle xmlns:a="http://schemas.openxmlformats.org/drawingml/2006/main">
            <a:defPPr algn="ctr">
              <a:defRPr sz="1575" b="0">
                <a:solidFill>
                  <a:srgbClr val="171C3D"/>
                </a:solidFill>
                <a:latin typeface="DejaVu Sans"/>
                <a:ea typeface="DejaVu Sans"/>
                <a:cs typeface="DejaVu Sans"/>
              </a:defRPr>
            </a:defPPr>
            <a:lvl1pPr algn="ctr">
              <a:buNone/>
              <a:defRPr sz="1650" b="0">
                <a:solidFill>
                  <a:srgbClr val="171C3D"/>
                </a:solidFill>
                <a:latin typeface="DejaVu Sans"/>
                <a:ea typeface="DejaVu Sans"/>
                <a:cs typeface="DejaVu Sans"/>
              </a:defRPr>
            </a:lvl1pPr>
            <a:lvl2pPr algn="ctr">
              <a:buNone/>
              <a:defRPr sz="1650" b="0">
                <a:solidFill>
                  <a:srgbClr val="171C3D"/>
                </a:solidFill>
                <a:latin typeface="DejaVu Sans"/>
                <a:ea typeface="DejaVu Sans"/>
                <a:cs typeface="DejaVu Sans"/>
              </a:defRPr>
            </a:lvl2pPr>
            <a:lvl3pPr algn="ctr">
              <a:buNone/>
              <a:defRPr sz="1650" b="0">
                <a:solidFill>
                  <a:srgbClr val="171C3D"/>
                </a:solidFill>
                <a:latin typeface="DejaVu Sans"/>
                <a:ea typeface="DejaVu Sans"/>
                <a:cs typeface="DejaVu Sans"/>
              </a:defRPr>
            </a:lvl3pPr>
            <a:lvl4pPr algn="ctr">
              <a:buNone/>
              <a:defRPr sz="1650" b="0">
                <a:solidFill>
                  <a:srgbClr val="171C3D"/>
                </a:solidFill>
                <a:latin typeface="DejaVu Sans"/>
                <a:ea typeface="DejaVu Sans"/>
                <a:cs typeface="DejaVu Sans"/>
              </a:defRPr>
            </a:lvl4pPr>
            <a:lvl5pPr algn="ctr">
              <a:buNone/>
              <a:defRPr sz="1650" b="0">
                <a:solidFill>
                  <a:srgbClr val="171C3D"/>
                </a:solidFill>
                <a:latin typeface="DejaVu Sans"/>
                <a:ea typeface="DejaVu Sans"/>
                <a:cs typeface="DejaVu Sans"/>
              </a:defRPr>
            </a:lvl5pPr>
            <a:lvl6pPr algn="ctr">
              <a:buNone/>
              <a:defRPr sz="1650" b="0">
                <a:solidFill>
                  <a:srgbClr val="171C3D"/>
                </a:solidFill>
                <a:latin typeface="DejaVu Sans"/>
                <a:ea typeface="DejaVu Sans"/>
                <a:cs typeface="DejaVu Sans"/>
              </a:defRPr>
            </a:lvl6pPr>
            <a:lvl7pPr algn="ctr">
              <a:buNone/>
              <a:defRPr sz="1650" b="0">
                <a:solidFill>
                  <a:srgbClr val="171C3D"/>
                </a:solidFill>
                <a:latin typeface="DejaVu Sans"/>
                <a:ea typeface="DejaVu Sans"/>
                <a:cs typeface="DejaVu Sans"/>
              </a:defRPr>
            </a:lvl7pPr>
            <a:lvl8pPr algn="ctr">
              <a:buNone/>
              <a:defRPr sz="1650" b="0">
                <a:solidFill>
                  <a:srgbClr val="171C3D"/>
                </a:solidFill>
                <a:latin typeface="DejaVu Sans"/>
                <a:ea typeface="DejaVu Sans"/>
                <a:cs typeface="DejaVu Sans"/>
              </a:defRPr>
            </a:lvl8pPr>
            <a:lvl9pPr algn="ctr">
              <a:buNone/>
              <a:defRPr sz="1650" b="0">
                <a:solidFill>
                  <a:srgbClr val="171C3D"/>
                </a:solidFill>
                <a:latin typeface="DejaVu Sans"/>
                <a:ea typeface="DejaVu Sans"/>
                <a:cs typeface="DejaVu Sans"/>
              </a:defRPr>
            </a:lvl9pPr>
          </a:lstStyle>
          <a:p xmlns:a="http://schemas.openxmlformats.org/drawingml/2006/main">
            <a:pPr algn="ctr">
              <a:buNone/>
              <a:defRPr sz="1650" b="0">
                <a:solidFill>
                  <a:srgbClr val="171C3D"/>
                </a:solidFill>
                <a:latin typeface="DejaVu Sans"/>
                <a:ea typeface="DejaVu Sans"/>
                <a:cs typeface="DejaVu Sans"/>
              </a:defRPr>
            </a:pPr>
            <a:r>
              <a:rPr sz="1575" b="0">
                <a:solidFill>
                  <a:srgbClr val="171C3D"/>
                </a:solidFill>
                <a:latin typeface="DejaVu Sans"/>
                <a:ea typeface="DejaVu Sans"/>
                <a:cs typeface="DejaVu Sans"/>
              </a:rPr>
              <a:t>Buyer / Supplier Agents</a:t>
            </a:r>
          </a:p>
          <a:p xmlns:a="http://schemas.openxmlformats.org/drawingml/2006/main">
            <a:pPr algn="ctr">
              <a:buNone/>
              <a:defRPr sz="1650" b="0">
                <a:solidFill>
                  <a:srgbClr val="171C3D"/>
                </a:solidFill>
                <a:latin typeface="DejaVu Sans"/>
                <a:ea typeface="DejaVu Sans"/>
                <a:cs typeface="DejaVu Sans"/>
              </a:defRPr>
            </a:pPr>
            <a:r>
              <a:rPr sz="1575" b="0">
                <a:solidFill>
                  <a:srgbClr val="171C3D"/>
                </a:solidFill>
                <a:latin typeface="DejaVu Sans"/>
                <a:ea typeface="DejaVu Sans"/>
                <a:cs typeface="DejaVu Sans"/>
              </a:rPr>
              <a:t>Mandate-bound negotiation</a:t>
            </a:r>
          </a:p>
        </p:txBody>
      </p:sp>
      <p:sp>
        <p:nvSpPr>
          <p:cNvPr id="7" name="architecture-node-2">
            <a:extLst xmlns:a="http://schemas.openxmlformats.org/drawingml/2006/main">
              <a:ext uri="{FF2B5EF4-FFF2-40B4-BE49-F238E27FC236}">
                <a16:creationId xmlns:a16="http://schemas.microsoft.com/office/drawing/2014/main" id="{5634EAA4-CAF1-4DC6-8ACB-30DCDD431B76}"/>
              </a:ext>
            </a:extLst>
          </p:cNvPr>
          <p:cNvSpPr>
            <a:spLocks xmlns:a="http://schemas.openxmlformats.org/drawingml/2006/main" noGrp="1"/>
          </p:cNvSpPr>
          <p:nvPr/>
        </p:nvSpPr>
        <p:spPr>
          <a:xfrm xmlns:a="http://schemas.openxmlformats.org/drawingml/2006/main">
            <a:off x="8477250" y="2124075"/>
            <a:ext cx="3143250" cy="971550"/>
          </a:xfrm>
          <a:prstGeom xmlns:a="http://schemas.openxmlformats.org/drawingml/2006/main" prst="rect">
            <a:avLst/>
          </a:prstGeom>
          <a:solidFill xmlns:a="http://schemas.openxmlformats.org/drawingml/2006/main">
            <a:srgbClr val="171C3D"/>
          </a:solidFill>
          <a:ln xmlns:a="http://schemas.openxmlformats.org/drawingml/2006/main" w="13335">
            <a:solidFill>
              <a:srgbClr val="171C3D"/>
            </a:solidFill>
            <a:prstDash val="solid"/>
          </a:ln>
        </p:spPr>
        <p:txBody>
          <a:bodyPr xmlns:a="http://schemas.openxmlformats.org/drawingml/2006/main" wrap="square" lIns="142875" tIns="142875" rIns="142875" bIns="142875" anchor="ctr">
            <a:noAutofit/>
          </a:bodyPr>
          <a:lstStyle xmlns:a="http://schemas.openxmlformats.org/drawingml/2006/main">
            <a:defPPr algn="ctr">
              <a:defRPr sz="1650" b="1">
                <a:solidFill>
                  <a:srgbClr val="FFFFFF"/>
                </a:solidFill>
                <a:latin typeface="DejaVu Sans"/>
                <a:ea typeface="DejaVu Sans"/>
                <a:cs typeface="DejaVu Sans"/>
              </a:defRPr>
            </a:defPPr>
            <a:lvl1pPr algn="ctr">
              <a:buNone/>
              <a:defRPr sz="1650" b="1">
                <a:solidFill>
                  <a:srgbClr val="FFFFFF"/>
                </a:solidFill>
                <a:latin typeface="DejaVu Sans"/>
                <a:ea typeface="DejaVu Sans"/>
                <a:cs typeface="DejaVu Sans"/>
              </a:defRPr>
            </a:lvl1pPr>
            <a:lvl2pPr algn="ctr">
              <a:buNone/>
              <a:defRPr sz="1650" b="1">
                <a:solidFill>
                  <a:srgbClr val="FFFFFF"/>
                </a:solidFill>
                <a:latin typeface="DejaVu Sans"/>
                <a:ea typeface="DejaVu Sans"/>
                <a:cs typeface="DejaVu Sans"/>
              </a:defRPr>
            </a:lvl2pPr>
            <a:lvl3pPr algn="ctr">
              <a:buNone/>
              <a:defRPr sz="1650" b="1">
                <a:solidFill>
                  <a:srgbClr val="FFFFFF"/>
                </a:solidFill>
                <a:latin typeface="DejaVu Sans"/>
                <a:ea typeface="DejaVu Sans"/>
                <a:cs typeface="DejaVu Sans"/>
              </a:defRPr>
            </a:lvl3pPr>
            <a:lvl4pPr algn="ctr">
              <a:buNone/>
              <a:defRPr sz="1650" b="1">
                <a:solidFill>
                  <a:srgbClr val="FFFFFF"/>
                </a:solidFill>
                <a:latin typeface="DejaVu Sans"/>
                <a:ea typeface="DejaVu Sans"/>
                <a:cs typeface="DejaVu Sans"/>
              </a:defRPr>
            </a:lvl4pPr>
            <a:lvl5pPr algn="ctr">
              <a:buNone/>
              <a:defRPr sz="1650" b="1">
                <a:solidFill>
                  <a:srgbClr val="FFFFFF"/>
                </a:solidFill>
                <a:latin typeface="DejaVu Sans"/>
                <a:ea typeface="DejaVu Sans"/>
                <a:cs typeface="DejaVu Sans"/>
              </a:defRPr>
            </a:lvl5pPr>
            <a:lvl6pPr algn="ctr">
              <a:buNone/>
              <a:defRPr sz="1650" b="1">
                <a:solidFill>
                  <a:srgbClr val="FFFFFF"/>
                </a:solidFill>
                <a:latin typeface="DejaVu Sans"/>
                <a:ea typeface="DejaVu Sans"/>
                <a:cs typeface="DejaVu Sans"/>
              </a:defRPr>
            </a:lvl6pPr>
            <a:lvl7pPr algn="ctr">
              <a:buNone/>
              <a:defRPr sz="1650" b="1">
                <a:solidFill>
                  <a:srgbClr val="FFFFFF"/>
                </a:solidFill>
                <a:latin typeface="DejaVu Sans"/>
                <a:ea typeface="DejaVu Sans"/>
                <a:cs typeface="DejaVu Sans"/>
              </a:defRPr>
            </a:lvl7pPr>
            <a:lvl8pPr algn="ctr">
              <a:buNone/>
              <a:defRPr sz="1650" b="1">
                <a:solidFill>
                  <a:srgbClr val="FFFFFF"/>
                </a:solidFill>
                <a:latin typeface="DejaVu Sans"/>
                <a:ea typeface="DejaVu Sans"/>
                <a:cs typeface="DejaVu Sans"/>
              </a:defRPr>
            </a:lvl8pPr>
            <a:lvl9pPr algn="ctr">
              <a:buNone/>
              <a:defRPr sz="1650" b="1">
                <a:solidFill>
                  <a:srgbClr val="FFFFFF"/>
                </a:solidFill>
                <a:latin typeface="DejaVu Sans"/>
                <a:ea typeface="DejaVu Sans"/>
                <a:cs typeface="DejaVu Sans"/>
              </a:defRPr>
            </a:lvl9pPr>
          </a:lstStyle>
          <a:p xmlns:a="http://schemas.openxmlformats.org/drawingml/2006/main">
            <a:pPr algn="ctr">
              <a:buNone/>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Cost engine</a:t>
            </a:r>
          </a:p>
          <a:p xmlns:a="http://schemas.openxmlformats.org/drawingml/2006/main">
            <a:pPr algn="ctr">
              <a:buNone/>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Verified calculations</a:t>
            </a:r>
          </a:p>
        </p:txBody>
      </p:sp>
      <p:sp>
        <p:nvSpPr>
          <p:cNvPr id="8" name="architecture-node-3">
            <a:extLst xmlns:a="http://schemas.openxmlformats.org/drawingml/2006/main">
              <a:ext uri="{FF2B5EF4-FFF2-40B4-BE49-F238E27FC236}">
                <a16:creationId xmlns:a16="http://schemas.microsoft.com/office/drawing/2014/main" id="{16F687D9-B2AA-4E82-97F5-65865BB4BBCD}"/>
              </a:ext>
            </a:extLst>
          </p:cNvPr>
          <p:cNvSpPr>
            <a:spLocks xmlns:a="http://schemas.openxmlformats.org/drawingml/2006/main" noGrp="1"/>
          </p:cNvSpPr>
          <p:nvPr/>
        </p:nvSpPr>
        <p:spPr>
          <a:xfrm xmlns:a="http://schemas.openxmlformats.org/drawingml/2006/main">
            <a:off x="8477250" y="4143375"/>
            <a:ext cx="3143250" cy="971550"/>
          </a:xfrm>
          <a:prstGeom xmlns:a="http://schemas.openxmlformats.org/drawingml/2006/main" prst="rect">
            <a:avLst/>
          </a:prstGeom>
          <a:solidFill xmlns:a="http://schemas.openxmlformats.org/drawingml/2006/main">
            <a:srgbClr val="FFFFFF"/>
          </a:solidFill>
          <a:ln xmlns:a="http://schemas.openxmlformats.org/drawingml/2006/main" w="13335">
            <a:solidFill>
              <a:srgbClr val="DCE0F0"/>
            </a:solidFill>
            <a:prstDash val="solid"/>
          </a:ln>
        </p:spPr>
        <p:txBody>
          <a:bodyPr xmlns:a="http://schemas.openxmlformats.org/drawingml/2006/main" wrap="square" lIns="142875" tIns="142875" rIns="142875" bIns="142875" anchor="ctr">
            <a:noAutofit/>
          </a:bodyPr>
          <a:lstStyle xmlns:a="http://schemas.openxmlformats.org/drawingml/2006/main">
            <a:defPPr algn="ctr">
              <a:defRPr sz="1650" b="0">
                <a:solidFill>
                  <a:srgbClr val="171C3D"/>
                </a:solidFill>
                <a:latin typeface="DejaVu Sans"/>
                <a:ea typeface="DejaVu Sans"/>
                <a:cs typeface="DejaVu Sans"/>
              </a:defRPr>
            </a:defPPr>
            <a:lvl1pPr algn="ctr">
              <a:buNone/>
              <a:defRPr sz="1650" b="0">
                <a:solidFill>
                  <a:srgbClr val="171C3D"/>
                </a:solidFill>
                <a:latin typeface="DejaVu Sans"/>
                <a:ea typeface="DejaVu Sans"/>
                <a:cs typeface="DejaVu Sans"/>
              </a:defRPr>
            </a:lvl1pPr>
            <a:lvl2pPr algn="ctr">
              <a:buNone/>
              <a:defRPr sz="1650" b="0">
                <a:solidFill>
                  <a:srgbClr val="171C3D"/>
                </a:solidFill>
                <a:latin typeface="DejaVu Sans"/>
                <a:ea typeface="DejaVu Sans"/>
                <a:cs typeface="DejaVu Sans"/>
              </a:defRPr>
            </a:lvl2pPr>
            <a:lvl3pPr algn="ctr">
              <a:buNone/>
              <a:defRPr sz="1650" b="0">
                <a:solidFill>
                  <a:srgbClr val="171C3D"/>
                </a:solidFill>
                <a:latin typeface="DejaVu Sans"/>
                <a:ea typeface="DejaVu Sans"/>
                <a:cs typeface="DejaVu Sans"/>
              </a:defRPr>
            </a:lvl3pPr>
            <a:lvl4pPr algn="ctr">
              <a:buNone/>
              <a:defRPr sz="1650" b="0">
                <a:solidFill>
                  <a:srgbClr val="171C3D"/>
                </a:solidFill>
                <a:latin typeface="DejaVu Sans"/>
                <a:ea typeface="DejaVu Sans"/>
                <a:cs typeface="DejaVu Sans"/>
              </a:defRPr>
            </a:lvl4pPr>
            <a:lvl5pPr algn="ctr">
              <a:buNone/>
              <a:defRPr sz="1650" b="0">
                <a:solidFill>
                  <a:srgbClr val="171C3D"/>
                </a:solidFill>
                <a:latin typeface="DejaVu Sans"/>
                <a:ea typeface="DejaVu Sans"/>
                <a:cs typeface="DejaVu Sans"/>
              </a:defRPr>
            </a:lvl5pPr>
            <a:lvl6pPr algn="ctr">
              <a:buNone/>
              <a:defRPr sz="1650" b="0">
                <a:solidFill>
                  <a:srgbClr val="171C3D"/>
                </a:solidFill>
                <a:latin typeface="DejaVu Sans"/>
                <a:ea typeface="DejaVu Sans"/>
                <a:cs typeface="DejaVu Sans"/>
              </a:defRPr>
            </a:lvl6pPr>
            <a:lvl7pPr algn="ctr">
              <a:buNone/>
              <a:defRPr sz="1650" b="0">
                <a:solidFill>
                  <a:srgbClr val="171C3D"/>
                </a:solidFill>
                <a:latin typeface="DejaVu Sans"/>
                <a:ea typeface="DejaVu Sans"/>
                <a:cs typeface="DejaVu Sans"/>
              </a:defRPr>
            </a:lvl7pPr>
            <a:lvl8pPr algn="ctr">
              <a:buNone/>
              <a:defRPr sz="1650" b="0">
                <a:solidFill>
                  <a:srgbClr val="171C3D"/>
                </a:solidFill>
                <a:latin typeface="DejaVu Sans"/>
                <a:ea typeface="DejaVu Sans"/>
                <a:cs typeface="DejaVu Sans"/>
              </a:defRPr>
            </a:lvl8pPr>
            <a:lvl9pPr algn="ctr">
              <a:buNone/>
              <a:defRPr sz="1650" b="0">
                <a:solidFill>
                  <a:srgbClr val="171C3D"/>
                </a:solidFill>
                <a:latin typeface="DejaVu Sans"/>
                <a:ea typeface="DejaVu Sans"/>
                <a:cs typeface="DejaVu Sans"/>
              </a:defRPr>
            </a:lvl9pPr>
          </a:lstStyle>
          <a:p xmlns:a="http://schemas.openxmlformats.org/drawingml/2006/main">
            <a:pPr algn="ctr">
              <a:buNone/>
              <a:defRPr sz="1650" b="0">
                <a:solidFill>
                  <a:srgbClr val="171C3D"/>
                </a:solidFill>
                <a:latin typeface="DejaVu Sans"/>
                <a:ea typeface="DejaVu Sans"/>
                <a:cs typeface="DejaVu Sans"/>
              </a:defRPr>
            </a:pPr>
            <a:r>
              <a:rPr sz="1650" b="0">
                <a:solidFill>
                  <a:srgbClr val="171C3D"/>
                </a:solidFill>
                <a:latin typeface="DejaVu Sans"/>
                <a:ea typeface="DejaVu Sans"/>
                <a:cs typeface="DejaVu Sans"/>
              </a:rPr>
              <a:t>Initial agreement</a:t>
            </a:r>
          </a:p>
          <a:p xmlns:a="http://schemas.openxmlformats.org/drawingml/2006/main">
            <a:pPr algn="ctr">
              <a:buNone/>
              <a:defRPr sz="1650" b="0">
                <a:solidFill>
                  <a:srgbClr val="171C3D"/>
                </a:solidFill>
                <a:latin typeface="DejaVu Sans"/>
                <a:ea typeface="DejaVu Sans"/>
                <a:cs typeface="DejaVu Sans"/>
              </a:defRPr>
            </a:pPr>
            <a:r>
              <a:rPr sz="1650" b="0">
                <a:solidFill>
                  <a:srgbClr val="171C3D"/>
                </a:solidFill>
                <a:latin typeface="DejaVu Sans"/>
                <a:ea typeface="DejaVu Sans"/>
                <a:cs typeface="DejaVu Sans"/>
              </a:rPr>
              <a:t>Human review and approval</a:t>
            </a:r>
          </a:p>
        </p:txBody>
      </p:sp>
      <p:sp>
        <p:nvSpPr>
          <p:cNvPr id="9" name="architecture-node-4">
            <a:extLst xmlns:a="http://schemas.openxmlformats.org/drawingml/2006/main">
              <a:ext uri="{FF2B5EF4-FFF2-40B4-BE49-F238E27FC236}">
                <a16:creationId xmlns:a16="http://schemas.microsoft.com/office/drawing/2014/main" id="{3C93398D-E9FF-4B9B-8EE4-B1BFA27A2C2E}"/>
              </a:ext>
            </a:extLst>
          </p:cNvPr>
          <p:cNvSpPr>
            <a:spLocks xmlns:a="http://schemas.openxmlformats.org/drawingml/2006/main" noGrp="1"/>
          </p:cNvSpPr>
          <p:nvPr/>
        </p:nvSpPr>
        <p:spPr>
          <a:xfrm xmlns:a="http://schemas.openxmlformats.org/drawingml/2006/main">
            <a:off x="4514850" y="4143375"/>
            <a:ext cx="3143250" cy="971550"/>
          </a:xfrm>
          <a:prstGeom xmlns:a="http://schemas.openxmlformats.org/drawingml/2006/main" prst="rect">
            <a:avLst/>
          </a:prstGeom>
          <a:solidFill xmlns:a="http://schemas.openxmlformats.org/drawingml/2006/main">
            <a:srgbClr val="FFFFFF"/>
          </a:solidFill>
          <a:ln xmlns:a="http://schemas.openxmlformats.org/drawingml/2006/main" w="13335">
            <a:solidFill>
              <a:srgbClr val="DCE0F0"/>
            </a:solidFill>
            <a:prstDash val="solid"/>
          </a:ln>
        </p:spPr>
        <p:txBody>
          <a:bodyPr xmlns:a="http://schemas.openxmlformats.org/drawingml/2006/main" wrap="square" lIns="142875" tIns="142875" rIns="142875" bIns="142875" anchor="ctr">
            <a:noAutofit/>
          </a:bodyPr>
          <a:lstStyle xmlns:a="http://schemas.openxmlformats.org/drawingml/2006/main">
            <a:defPPr algn="ctr">
              <a:defRPr sz="1650" b="0">
                <a:solidFill>
                  <a:srgbClr val="171C3D"/>
                </a:solidFill>
                <a:latin typeface="DejaVu Sans"/>
                <a:ea typeface="DejaVu Sans"/>
                <a:cs typeface="DejaVu Sans"/>
              </a:defRPr>
            </a:defPPr>
            <a:lvl1pPr algn="ctr">
              <a:buNone/>
              <a:defRPr sz="1650" b="0">
                <a:solidFill>
                  <a:srgbClr val="171C3D"/>
                </a:solidFill>
                <a:latin typeface="DejaVu Sans"/>
                <a:ea typeface="DejaVu Sans"/>
                <a:cs typeface="DejaVu Sans"/>
              </a:defRPr>
            </a:lvl1pPr>
            <a:lvl2pPr algn="ctr">
              <a:buNone/>
              <a:defRPr sz="1650" b="0">
                <a:solidFill>
                  <a:srgbClr val="171C3D"/>
                </a:solidFill>
                <a:latin typeface="DejaVu Sans"/>
                <a:ea typeface="DejaVu Sans"/>
                <a:cs typeface="DejaVu Sans"/>
              </a:defRPr>
            </a:lvl2pPr>
            <a:lvl3pPr algn="ctr">
              <a:buNone/>
              <a:defRPr sz="1650" b="0">
                <a:solidFill>
                  <a:srgbClr val="171C3D"/>
                </a:solidFill>
                <a:latin typeface="DejaVu Sans"/>
                <a:ea typeface="DejaVu Sans"/>
                <a:cs typeface="DejaVu Sans"/>
              </a:defRPr>
            </a:lvl3pPr>
            <a:lvl4pPr algn="ctr">
              <a:buNone/>
              <a:defRPr sz="1650" b="0">
                <a:solidFill>
                  <a:srgbClr val="171C3D"/>
                </a:solidFill>
                <a:latin typeface="DejaVu Sans"/>
                <a:ea typeface="DejaVu Sans"/>
                <a:cs typeface="DejaVu Sans"/>
              </a:defRPr>
            </a:lvl4pPr>
            <a:lvl5pPr algn="ctr">
              <a:buNone/>
              <a:defRPr sz="1650" b="0">
                <a:solidFill>
                  <a:srgbClr val="171C3D"/>
                </a:solidFill>
                <a:latin typeface="DejaVu Sans"/>
                <a:ea typeface="DejaVu Sans"/>
                <a:cs typeface="DejaVu Sans"/>
              </a:defRPr>
            </a:lvl5pPr>
            <a:lvl6pPr algn="ctr">
              <a:buNone/>
              <a:defRPr sz="1650" b="0">
                <a:solidFill>
                  <a:srgbClr val="171C3D"/>
                </a:solidFill>
                <a:latin typeface="DejaVu Sans"/>
                <a:ea typeface="DejaVu Sans"/>
                <a:cs typeface="DejaVu Sans"/>
              </a:defRPr>
            </a:lvl6pPr>
            <a:lvl7pPr algn="ctr">
              <a:buNone/>
              <a:defRPr sz="1650" b="0">
                <a:solidFill>
                  <a:srgbClr val="171C3D"/>
                </a:solidFill>
                <a:latin typeface="DejaVu Sans"/>
                <a:ea typeface="DejaVu Sans"/>
                <a:cs typeface="DejaVu Sans"/>
              </a:defRPr>
            </a:lvl7pPr>
            <a:lvl8pPr algn="ctr">
              <a:buNone/>
              <a:defRPr sz="1650" b="0">
                <a:solidFill>
                  <a:srgbClr val="171C3D"/>
                </a:solidFill>
                <a:latin typeface="DejaVu Sans"/>
                <a:ea typeface="DejaVu Sans"/>
                <a:cs typeface="DejaVu Sans"/>
              </a:defRPr>
            </a:lvl8pPr>
            <a:lvl9pPr algn="ctr">
              <a:buNone/>
              <a:defRPr sz="1650" b="0">
                <a:solidFill>
                  <a:srgbClr val="171C3D"/>
                </a:solidFill>
                <a:latin typeface="DejaVu Sans"/>
                <a:ea typeface="DejaVu Sans"/>
                <a:cs typeface="DejaVu Sans"/>
              </a:defRPr>
            </a:lvl9pPr>
          </a:lstStyle>
          <a:p xmlns:a="http://schemas.openxmlformats.org/drawingml/2006/main">
            <a:pPr algn="ctr">
              <a:buNone/>
              <a:defRPr sz="1650" b="0">
                <a:solidFill>
                  <a:srgbClr val="171C3D"/>
                </a:solidFill>
                <a:latin typeface="DejaVu Sans"/>
                <a:ea typeface="DejaVu Sans"/>
                <a:cs typeface="DejaVu Sans"/>
              </a:defRPr>
            </a:pPr>
            <a:r>
              <a:rPr sz="1650" b="0">
                <a:solidFill>
                  <a:srgbClr val="171C3D"/>
                </a:solidFill>
                <a:latin typeface="DejaVu Sans"/>
                <a:ea typeface="DejaVu Sans"/>
                <a:cs typeface="DejaVu Sans"/>
              </a:rPr>
              <a:t>Finance impact</a:t>
            </a:r>
          </a:p>
          <a:p xmlns:a="http://schemas.openxmlformats.org/drawingml/2006/main">
            <a:pPr algn="ctr">
              <a:buNone/>
              <a:defRPr sz="1650" b="0">
                <a:solidFill>
                  <a:srgbClr val="171C3D"/>
                </a:solidFill>
                <a:latin typeface="DejaVu Sans"/>
                <a:ea typeface="DejaVu Sans"/>
                <a:cs typeface="DejaVu Sans"/>
              </a:defRPr>
            </a:pPr>
            <a:r>
              <a:rPr sz="1650" b="0">
                <a:solidFill>
                  <a:srgbClr val="171C3D"/>
                </a:solidFill>
                <a:latin typeface="DejaVu Sans"/>
                <a:ea typeface="DejaVu Sans"/>
                <a:cs typeface="DejaVu Sans"/>
              </a:rPr>
              <a:t>Cash and payment scenarios</a:t>
            </a:r>
          </a:p>
        </p:txBody>
      </p:sp>
      <p:sp>
        <p:nvSpPr>
          <p:cNvPr id="10" name="architecture-node-5">
            <a:extLst xmlns:a="http://schemas.openxmlformats.org/drawingml/2006/main">
              <a:ext uri="{FF2B5EF4-FFF2-40B4-BE49-F238E27FC236}">
                <a16:creationId xmlns:a16="http://schemas.microsoft.com/office/drawing/2014/main" id="{BF8A490C-CD2C-4E27-8457-F1A049BC4444}"/>
              </a:ext>
            </a:extLst>
          </p:cNvPr>
          <p:cNvSpPr>
            <a:spLocks xmlns:a="http://schemas.openxmlformats.org/drawingml/2006/main" noGrp="1"/>
          </p:cNvSpPr>
          <p:nvPr/>
        </p:nvSpPr>
        <p:spPr>
          <a:xfrm xmlns:a="http://schemas.openxmlformats.org/drawingml/2006/main">
            <a:off x="552450" y="4143375"/>
            <a:ext cx="3143250" cy="971550"/>
          </a:xfrm>
          <a:prstGeom xmlns:a="http://schemas.openxmlformats.org/drawingml/2006/main" prst="rect">
            <a:avLst/>
          </a:prstGeom>
          <a:solidFill xmlns:a="http://schemas.openxmlformats.org/drawingml/2006/main">
            <a:srgbClr val="FFFFFF"/>
          </a:solidFill>
          <a:ln xmlns:a="http://schemas.openxmlformats.org/drawingml/2006/main" w="13335">
            <a:solidFill>
              <a:srgbClr val="DCE0F0"/>
            </a:solidFill>
            <a:prstDash val="solid"/>
          </a:ln>
        </p:spPr>
        <p:txBody>
          <a:bodyPr xmlns:a="http://schemas.openxmlformats.org/drawingml/2006/main" wrap="square" lIns="142875" tIns="142875" rIns="142875" bIns="142875" anchor="ctr">
            <a:noAutofit/>
          </a:bodyPr>
          <a:lstStyle xmlns:a="http://schemas.openxmlformats.org/drawingml/2006/main">
            <a:defPPr algn="ctr">
              <a:defRPr sz="1650" b="0">
                <a:solidFill>
                  <a:srgbClr val="171C3D"/>
                </a:solidFill>
                <a:latin typeface="DejaVu Sans"/>
                <a:ea typeface="DejaVu Sans"/>
                <a:cs typeface="DejaVu Sans"/>
              </a:defRPr>
            </a:defPPr>
            <a:lvl1pPr algn="ctr">
              <a:buNone/>
              <a:defRPr sz="1650" b="0">
                <a:solidFill>
                  <a:srgbClr val="171C3D"/>
                </a:solidFill>
                <a:latin typeface="DejaVu Sans"/>
                <a:ea typeface="DejaVu Sans"/>
                <a:cs typeface="DejaVu Sans"/>
              </a:defRPr>
            </a:lvl1pPr>
            <a:lvl2pPr algn="ctr">
              <a:buNone/>
              <a:defRPr sz="1650" b="0">
                <a:solidFill>
                  <a:srgbClr val="171C3D"/>
                </a:solidFill>
                <a:latin typeface="DejaVu Sans"/>
                <a:ea typeface="DejaVu Sans"/>
                <a:cs typeface="DejaVu Sans"/>
              </a:defRPr>
            </a:lvl2pPr>
            <a:lvl3pPr algn="ctr">
              <a:buNone/>
              <a:defRPr sz="1650" b="0">
                <a:solidFill>
                  <a:srgbClr val="171C3D"/>
                </a:solidFill>
                <a:latin typeface="DejaVu Sans"/>
                <a:ea typeface="DejaVu Sans"/>
                <a:cs typeface="DejaVu Sans"/>
              </a:defRPr>
            </a:lvl3pPr>
            <a:lvl4pPr algn="ctr">
              <a:buNone/>
              <a:defRPr sz="1650" b="0">
                <a:solidFill>
                  <a:srgbClr val="171C3D"/>
                </a:solidFill>
                <a:latin typeface="DejaVu Sans"/>
                <a:ea typeface="DejaVu Sans"/>
                <a:cs typeface="DejaVu Sans"/>
              </a:defRPr>
            </a:lvl4pPr>
            <a:lvl5pPr algn="ctr">
              <a:buNone/>
              <a:defRPr sz="1650" b="0">
                <a:solidFill>
                  <a:srgbClr val="171C3D"/>
                </a:solidFill>
                <a:latin typeface="DejaVu Sans"/>
                <a:ea typeface="DejaVu Sans"/>
                <a:cs typeface="DejaVu Sans"/>
              </a:defRPr>
            </a:lvl5pPr>
            <a:lvl6pPr algn="ctr">
              <a:buNone/>
              <a:defRPr sz="1650" b="0">
                <a:solidFill>
                  <a:srgbClr val="171C3D"/>
                </a:solidFill>
                <a:latin typeface="DejaVu Sans"/>
                <a:ea typeface="DejaVu Sans"/>
                <a:cs typeface="DejaVu Sans"/>
              </a:defRPr>
            </a:lvl6pPr>
            <a:lvl7pPr algn="ctr">
              <a:buNone/>
              <a:defRPr sz="1650" b="0">
                <a:solidFill>
                  <a:srgbClr val="171C3D"/>
                </a:solidFill>
                <a:latin typeface="DejaVu Sans"/>
                <a:ea typeface="DejaVu Sans"/>
                <a:cs typeface="DejaVu Sans"/>
              </a:defRPr>
            </a:lvl7pPr>
            <a:lvl8pPr algn="ctr">
              <a:buNone/>
              <a:defRPr sz="1650" b="0">
                <a:solidFill>
                  <a:srgbClr val="171C3D"/>
                </a:solidFill>
                <a:latin typeface="DejaVu Sans"/>
                <a:ea typeface="DejaVu Sans"/>
                <a:cs typeface="DejaVu Sans"/>
              </a:defRPr>
            </a:lvl8pPr>
            <a:lvl9pPr algn="ctr">
              <a:buNone/>
              <a:defRPr sz="1650" b="0">
                <a:solidFill>
                  <a:srgbClr val="171C3D"/>
                </a:solidFill>
                <a:latin typeface="DejaVu Sans"/>
                <a:ea typeface="DejaVu Sans"/>
                <a:cs typeface="DejaVu Sans"/>
              </a:defRPr>
            </a:lvl9pPr>
          </a:lstStyle>
          <a:p xmlns:a="http://schemas.openxmlformats.org/drawingml/2006/main">
            <a:pPr algn="ctr">
              <a:buNone/>
              <a:defRPr sz="1650" b="0">
                <a:solidFill>
                  <a:srgbClr val="171C3D"/>
                </a:solidFill>
                <a:latin typeface="DejaVu Sans"/>
                <a:ea typeface="DejaVu Sans"/>
                <a:cs typeface="DejaVu Sans"/>
              </a:defRPr>
            </a:pPr>
            <a:r>
              <a:rPr sz="1650" b="0">
                <a:solidFill>
                  <a:srgbClr val="171C3D"/>
                </a:solidFill>
                <a:latin typeface="DejaVu Sans"/>
                <a:ea typeface="DejaVu Sans"/>
                <a:cs typeface="DejaVu Sans"/>
              </a:rPr>
              <a:t>Approved terms and records</a:t>
            </a:r>
          </a:p>
          <a:p xmlns:a="http://schemas.openxmlformats.org/drawingml/2006/main">
            <a:pPr algn="ctr">
              <a:buNone/>
              <a:defRPr sz="1650" b="0">
                <a:solidFill>
                  <a:srgbClr val="171C3D"/>
                </a:solidFill>
                <a:latin typeface="DejaVu Sans"/>
                <a:ea typeface="DejaVu Sans"/>
                <a:cs typeface="DejaVu Sans"/>
              </a:defRPr>
            </a:pPr>
            <a:r>
              <a:rPr sz="1650" b="0">
                <a:solidFill>
                  <a:srgbClr val="171C3D"/>
                </a:solidFill>
                <a:latin typeface="DejaVu Sans"/>
                <a:ea typeface="DejaVu Sans"/>
                <a:cs typeface="DejaVu Sans"/>
              </a:rPr>
              <a:t>ERP integration roadmap</a:t>
            </a:r>
          </a:p>
        </p:txBody>
      </p:sp>
      <p:sp>
        <p:nvSpPr>
          <p:cNvPr id="11" name="architecture-connection-0">
            <a:extLst xmlns:a="http://schemas.openxmlformats.org/drawingml/2006/main">
              <a:ext uri="{FF2B5EF4-FFF2-40B4-BE49-F238E27FC236}">
                <a16:creationId xmlns:a16="http://schemas.microsoft.com/office/drawing/2014/main" id="{B4A8B4E1-BEEA-4882-9E29-B415A9A6AC5C}"/>
              </a:ext>
            </a:extLst>
          </p:cNvPr>
          <p:cNvSpPr>
            <a:spLocks xmlns:a="http://schemas.openxmlformats.org/drawingml/2006/main" noGrp="1"/>
          </p:cNvSpPr>
          <p:nvPr/>
        </p:nvSpPr>
        <p:spPr>
          <a:xfrm xmlns:a="http://schemas.openxmlformats.org/drawingml/2006/main">
            <a:off x="3695700" y="2609850"/>
            <a:ext cx="819150" cy="9525"/>
          </a:xfrm>
          <a:prstGeom xmlns:a="http://schemas.openxmlformats.org/drawingml/2006/main" prst="line">
            <a:avLst/>
          </a:prstGeom>
          <a:noFill xmlns:a="http://schemas.openxmlformats.org/drawingml/2006/main"/>
          <a:ln xmlns:a="http://schemas.openxmlformats.org/drawingml/2006/main" w="19050">
            <a:solidFill>
              <a:srgbClr val="7357FF"/>
            </a:solidFill>
            <a:prstDash val="solid"/>
          </a:ln>
        </p:spPr>
      </p:sp>
      <p:sp>
        <p:nvSpPr>
          <p:cNvPr id="12" name="architecture-connection-1">
            <a:extLst xmlns:a="http://schemas.openxmlformats.org/drawingml/2006/main">
              <a:ext uri="{FF2B5EF4-FFF2-40B4-BE49-F238E27FC236}">
                <a16:creationId xmlns:a16="http://schemas.microsoft.com/office/drawing/2014/main" id="{4FE06F9C-7E39-441D-8C06-6154BD5D921F}"/>
              </a:ext>
            </a:extLst>
          </p:cNvPr>
          <p:cNvSpPr>
            <a:spLocks xmlns:a="http://schemas.openxmlformats.org/drawingml/2006/main" noGrp="1"/>
          </p:cNvSpPr>
          <p:nvPr/>
        </p:nvSpPr>
        <p:spPr>
          <a:xfrm xmlns:a="http://schemas.openxmlformats.org/drawingml/2006/main">
            <a:off x="7658100" y="2609850"/>
            <a:ext cx="819150" cy="9525"/>
          </a:xfrm>
          <a:prstGeom xmlns:a="http://schemas.openxmlformats.org/drawingml/2006/main" prst="line">
            <a:avLst/>
          </a:prstGeom>
          <a:noFill xmlns:a="http://schemas.openxmlformats.org/drawingml/2006/main"/>
          <a:ln xmlns:a="http://schemas.openxmlformats.org/drawingml/2006/main" w="19050">
            <a:solidFill>
              <a:srgbClr val="7357FF"/>
            </a:solidFill>
            <a:prstDash val="solid"/>
          </a:ln>
        </p:spPr>
      </p:sp>
      <p:sp>
        <p:nvSpPr>
          <p:cNvPr id="13" name="architecture-connection-2">
            <a:extLst xmlns:a="http://schemas.openxmlformats.org/drawingml/2006/main">
              <a:ext uri="{FF2B5EF4-FFF2-40B4-BE49-F238E27FC236}">
                <a16:creationId xmlns:a16="http://schemas.microsoft.com/office/drawing/2014/main" id="{9227001D-5E97-4A94-B713-C86493D9B75C}"/>
              </a:ext>
            </a:extLst>
          </p:cNvPr>
          <p:cNvSpPr>
            <a:spLocks xmlns:a="http://schemas.openxmlformats.org/drawingml/2006/main" noGrp="1"/>
          </p:cNvSpPr>
          <p:nvPr/>
        </p:nvSpPr>
        <p:spPr>
          <a:xfrm xmlns:a="http://schemas.openxmlformats.org/drawingml/2006/main">
            <a:off x="10048875" y="3095625"/>
            <a:ext cx="9525" cy="1047750"/>
          </a:xfrm>
          <a:prstGeom xmlns:a="http://schemas.openxmlformats.org/drawingml/2006/main" prst="line">
            <a:avLst/>
          </a:prstGeom>
          <a:noFill xmlns:a="http://schemas.openxmlformats.org/drawingml/2006/main"/>
          <a:ln xmlns:a="http://schemas.openxmlformats.org/drawingml/2006/main" w="19050">
            <a:solidFill>
              <a:srgbClr val="7357FF"/>
            </a:solidFill>
            <a:prstDash val="solid"/>
          </a:ln>
        </p:spPr>
      </p:sp>
      <p:sp>
        <p:nvSpPr>
          <p:cNvPr id="14" name="architecture-connection-3">
            <a:extLst xmlns:a="http://schemas.openxmlformats.org/drawingml/2006/main">
              <a:ext uri="{FF2B5EF4-FFF2-40B4-BE49-F238E27FC236}">
                <a16:creationId xmlns:a16="http://schemas.microsoft.com/office/drawing/2014/main" id="{4964D413-BFC5-4920-B49F-832B008DAA99}"/>
              </a:ext>
            </a:extLst>
          </p:cNvPr>
          <p:cNvSpPr>
            <a:spLocks xmlns:a="http://schemas.openxmlformats.org/drawingml/2006/main" noGrp="1"/>
          </p:cNvSpPr>
          <p:nvPr/>
        </p:nvSpPr>
        <p:spPr>
          <a:xfrm xmlns:a="http://schemas.openxmlformats.org/drawingml/2006/main">
            <a:off x="7658100" y="4629150"/>
            <a:ext cx="819150" cy="9525"/>
          </a:xfrm>
          <a:prstGeom xmlns:a="http://schemas.openxmlformats.org/drawingml/2006/main" prst="line">
            <a:avLst/>
          </a:prstGeom>
          <a:noFill xmlns:a="http://schemas.openxmlformats.org/drawingml/2006/main"/>
          <a:ln xmlns:a="http://schemas.openxmlformats.org/drawingml/2006/main" w="19050">
            <a:solidFill>
              <a:srgbClr val="7357FF"/>
            </a:solidFill>
            <a:prstDash val="solid"/>
          </a:ln>
        </p:spPr>
      </p:sp>
      <p:sp>
        <p:nvSpPr>
          <p:cNvPr id="15" name="architecture-connection-4">
            <a:extLst xmlns:a="http://schemas.openxmlformats.org/drawingml/2006/main">
              <a:ext uri="{FF2B5EF4-FFF2-40B4-BE49-F238E27FC236}">
                <a16:creationId xmlns:a16="http://schemas.microsoft.com/office/drawing/2014/main" id="{55C0CEDE-1A88-49EF-B9FE-01C7272EF602}"/>
              </a:ext>
            </a:extLst>
          </p:cNvPr>
          <p:cNvSpPr>
            <a:spLocks xmlns:a="http://schemas.openxmlformats.org/drawingml/2006/main" noGrp="1"/>
          </p:cNvSpPr>
          <p:nvPr/>
        </p:nvSpPr>
        <p:spPr>
          <a:xfrm xmlns:a="http://schemas.openxmlformats.org/drawingml/2006/main">
            <a:off x="3695700" y="4629150"/>
            <a:ext cx="819150" cy="9525"/>
          </a:xfrm>
          <a:prstGeom xmlns:a="http://schemas.openxmlformats.org/drawingml/2006/main" prst="line">
            <a:avLst/>
          </a:prstGeom>
          <a:noFill xmlns:a="http://schemas.openxmlformats.org/drawingml/2006/main"/>
          <a:ln xmlns:a="http://schemas.openxmlformats.org/drawingml/2006/main" w="19050">
            <a:solidFill>
              <a:srgbClr val="7357FF"/>
            </a:solidFill>
            <a:prstDash val="solid"/>
          </a:ln>
        </p:spPr>
      </p:sp>
      <p:sp>
        <p:nvSpPr>
          <p:cNvPr id="16" name="defensibility">
            <a:extLst xmlns:a="http://schemas.openxmlformats.org/drawingml/2006/main">
              <a:ext uri="{FF2B5EF4-FFF2-40B4-BE49-F238E27FC236}">
                <a16:creationId xmlns:a16="http://schemas.microsoft.com/office/drawing/2014/main" id="{111EFF9A-8688-4127-B61A-B8D5B59D8A4F}"/>
              </a:ext>
            </a:extLst>
          </p:cNvPr>
          <p:cNvSpPr>
            <a:spLocks xmlns:a="http://schemas.openxmlformats.org/drawingml/2006/main" noGrp="1"/>
          </p:cNvSpPr>
          <p:nvPr/>
        </p:nvSpPr>
        <p:spPr>
          <a:xfrm xmlns:a="http://schemas.openxmlformats.org/drawingml/2006/main">
            <a:off x="552450" y="5514975"/>
            <a:ext cx="110871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6847F5"/>
                </a:solidFill>
                <a:latin typeface="DejaVu Sans"/>
                <a:ea typeface="DejaVu Sans"/>
                <a:cs typeface="DejaVu Sans"/>
              </a:defRPr>
            </a:defPPr>
            <a:lvl1pPr algn="l">
              <a:buNone/>
              <a:defRPr sz="1875" b="1">
                <a:solidFill>
                  <a:srgbClr val="6847F5"/>
                </a:solidFill>
                <a:latin typeface="DejaVu Sans"/>
                <a:ea typeface="DejaVu Sans"/>
                <a:cs typeface="DejaVu Sans"/>
              </a:defRPr>
            </a:lvl1pPr>
            <a:lvl2pPr algn="l">
              <a:buNone/>
              <a:defRPr sz="1875" b="1">
                <a:solidFill>
                  <a:srgbClr val="6847F5"/>
                </a:solidFill>
                <a:latin typeface="DejaVu Sans"/>
                <a:ea typeface="DejaVu Sans"/>
                <a:cs typeface="DejaVu Sans"/>
              </a:defRPr>
            </a:lvl2pPr>
            <a:lvl3pPr algn="l">
              <a:buNone/>
              <a:defRPr sz="1875" b="1">
                <a:solidFill>
                  <a:srgbClr val="6847F5"/>
                </a:solidFill>
                <a:latin typeface="DejaVu Sans"/>
                <a:ea typeface="DejaVu Sans"/>
                <a:cs typeface="DejaVu Sans"/>
              </a:defRPr>
            </a:lvl3pPr>
            <a:lvl4pPr algn="l">
              <a:buNone/>
              <a:defRPr sz="1875" b="1">
                <a:solidFill>
                  <a:srgbClr val="6847F5"/>
                </a:solidFill>
                <a:latin typeface="DejaVu Sans"/>
                <a:ea typeface="DejaVu Sans"/>
                <a:cs typeface="DejaVu Sans"/>
              </a:defRPr>
            </a:lvl4pPr>
            <a:lvl5pPr algn="l">
              <a:buNone/>
              <a:defRPr sz="1875" b="1">
                <a:solidFill>
                  <a:srgbClr val="6847F5"/>
                </a:solidFill>
                <a:latin typeface="DejaVu Sans"/>
                <a:ea typeface="DejaVu Sans"/>
                <a:cs typeface="DejaVu Sans"/>
              </a:defRPr>
            </a:lvl5pPr>
            <a:lvl6pPr algn="l">
              <a:buNone/>
              <a:defRPr sz="1875" b="1">
                <a:solidFill>
                  <a:srgbClr val="6847F5"/>
                </a:solidFill>
                <a:latin typeface="DejaVu Sans"/>
                <a:ea typeface="DejaVu Sans"/>
                <a:cs typeface="DejaVu Sans"/>
              </a:defRPr>
            </a:lvl6pPr>
            <a:lvl7pPr algn="l">
              <a:buNone/>
              <a:defRPr sz="1875" b="1">
                <a:solidFill>
                  <a:srgbClr val="6847F5"/>
                </a:solidFill>
                <a:latin typeface="DejaVu Sans"/>
                <a:ea typeface="DejaVu Sans"/>
                <a:cs typeface="DejaVu Sans"/>
              </a:defRPr>
            </a:lvl7pPr>
            <a:lvl8pPr algn="l">
              <a:buNone/>
              <a:defRPr sz="1875" b="1">
                <a:solidFill>
                  <a:srgbClr val="6847F5"/>
                </a:solidFill>
                <a:latin typeface="DejaVu Sans"/>
                <a:ea typeface="DejaVu Sans"/>
                <a:cs typeface="DejaVu Sans"/>
              </a:defRPr>
            </a:lvl8pPr>
            <a:lvl9pPr algn="l">
              <a:buNone/>
              <a:defRPr sz="1875" b="1">
                <a:solidFill>
                  <a:srgbClr val="6847F5"/>
                </a:solidFill>
                <a:latin typeface="DejaVu Sans"/>
                <a:ea typeface="DejaVu Sans"/>
                <a:cs typeface="DejaVu Sans"/>
              </a:defRPr>
            </a:lvl9pPr>
          </a:lstStyle>
          <a:p xmlns:a="http://schemas.openxmlformats.org/drawingml/2006/main">
            <a:pPr algn="l">
              <a:lnSpc>
                <a:spcPct val="112000"/>
              </a:lnSpc>
              <a:buNone/>
              <a:defRPr sz="1875" b="1">
                <a:solidFill>
                  <a:srgbClr val="6847F5"/>
                </a:solidFill>
                <a:latin typeface="DejaVu Sans"/>
                <a:ea typeface="DejaVu Sans"/>
                <a:cs typeface="DejaVu Sans"/>
              </a:defRPr>
            </a:pPr>
            <a:r>
              <a:rPr sz="1875" b="1">
                <a:solidFill>
                  <a:srgbClr val="6847F5"/>
                </a:solidFill>
                <a:latin typeface="DejaVu Sans"/>
                <a:ea typeface="DejaVu Sans"/>
                <a:cs typeface="DejaVu Sans"/>
              </a:rPr>
              <a:t>Potential defensibility: approved term histories, cost-model coverage and measurable customer outcomes.</a:t>
            </a:r>
          </a:p>
        </p:txBody>
      </p:sp>
    </p:spTree>
    <p:extLst>
      <p:ext uri="{BB962C8B-B14F-4D97-AF65-F5344CB8AC3E}">
        <p14:creationId xmlns:p14="http://schemas.microsoft.com/office/powerpoint/2010/main" val="1690533125"/>
      </p:ext>
    </p:extLst>
  </p:cSld>
</p:sld>
</file>

<file path=ppt/slides/slide14.xml><?xml version="1.0" encoding="utf-8"?>
<p:sld xmlns:p="http://schemas.openxmlformats.org/presentationml/2006/main">
  <p:cSld>
    <p:bg>
      <p:bgPr>
        <a:solidFill xmlns:a="http://schemas.openxmlformats.org/drawingml/2006/main">
          <a:srgbClr val="F0F2FF"/>
        </a:solidFill>
      </p:bgPr>
    </p:bg>
    <p:spTree>
      <p:nvGrpSpPr>
        <p:cNvPr id="1" name=""/>
        <p:cNvGrpSpPr/>
        <p:nvPr/>
      </p:nvGrpSpPr>
      <p:grpSpPr>
        <a:xfrm xmlns:a="http://schemas.openxmlformats.org/drawingml/2006/main"/>
      </p:grpSpPr>
      <p:sp>
        <p:nvSpPr>
          <p:cNvPr id="14" name="slide-title">
            <a:extLst xmlns:a="http://schemas.openxmlformats.org/drawingml/2006/main">
              <a:ext uri="{FF2B5EF4-FFF2-40B4-BE49-F238E27FC236}">
                <a16:creationId xmlns:a16="http://schemas.microsoft.com/office/drawing/2014/main" id="{834E6804-800C-416B-B624-F0AE17D9370A}"/>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171C3D"/>
                </a:solidFill>
                <a:latin typeface="DejaVu Sans"/>
                <a:ea typeface="DejaVu Sans"/>
                <a:cs typeface="DejaVu Sans"/>
              </a:defRPr>
            </a:defPPr>
            <a:lvl1pPr algn="l">
              <a:buNone/>
              <a:defRPr sz="3225" b="1">
                <a:solidFill>
                  <a:srgbClr val="171C3D"/>
                </a:solidFill>
                <a:latin typeface="DejaVu Sans"/>
                <a:ea typeface="DejaVu Sans"/>
                <a:cs typeface="DejaVu Sans"/>
              </a:defRPr>
            </a:lvl1pPr>
            <a:lvl2pPr algn="l">
              <a:buNone/>
              <a:defRPr sz="3225" b="1">
                <a:solidFill>
                  <a:srgbClr val="171C3D"/>
                </a:solidFill>
                <a:latin typeface="DejaVu Sans"/>
                <a:ea typeface="DejaVu Sans"/>
                <a:cs typeface="DejaVu Sans"/>
              </a:defRPr>
            </a:lvl2pPr>
            <a:lvl3pPr algn="l">
              <a:buNone/>
              <a:defRPr sz="3225" b="1">
                <a:solidFill>
                  <a:srgbClr val="171C3D"/>
                </a:solidFill>
                <a:latin typeface="DejaVu Sans"/>
                <a:ea typeface="DejaVu Sans"/>
                <a:cs typeface="DejaVu Sans"/>
              </a:defRPr>
            </a:lvl3pPr>
            <a:lvl4pPr algn="l">
              <a:buNone/>
              <a:defRPr sz="3225" b="1">
                <a:solidFill>
                  <a:srgbClr val="171C3D"/>
                </a:solidFill>
                <a:latin typeface="DejaVu Sans"/>
                <a:ea typeface="DejaVu Sans"/>
                <a:cs typeface="DejaVu Sans"/>
              </a:defRPr>
            </a:lvl4pPr>
            <a:lvl5pPr algn="l">
              <a:buNone/>
              <a:defRPr sz="3225" b="1">
                <a:solidFill>
                  <a:srgbClr val="171C3D"/>
                </a:solidFill>
                <a:latin typeface="DejaVu Sans"/>
                <a:ea typeface="DejaVu Sans"/>
                <a:cs typeface="DejaVu Sans"/>
              </a:defRPr>
            </a:lvl5pPr>
            <a:lvl6pPr algn="l">
              <a:buNone/>
              <a:defRPr sz="3225" b="1">
                <a:solidFill>
                  <a:srgbClr val="171C3D"/>
                </a:solidFill>
                <a:latin typeface="DejaVu Sans"/>
                <a:ea typeface="DejaVu Sans"/>
                <a:cs typeface="DejaVu Sans"/>
              </a:defRPr>
            </a:lvl6pPr>
            <a:lvl7pPr algn="l">
              <a:buNone/>
              <a:defRPr sz="3225" b="1">
                <a:solidFill>
                  <a:srgbClr val="171C3D"/>
                </a:solidFill>
                <a:latin typeface="DejaVu Sans"/>
                <a:ea typeface="DejaVu Sans"/>
                <a:cs typeface="DejaVu Sans"/>
              </a:defRPr>
            </a:lvl7pPr>
            <a:lvl8pPr algn="l">
              <a:buNone/>
              <a:defRPr sz="3225" b="1">
                <a:solidFill>
                  <a:srgbClr val="171C3D"/>
                </a:solidFill>
                <a:latin typeface="DejaVu Sans"/>
                <a:ea typeface="DejaVu Sans"/>
                <a:cs typeface="DejaVu Sans"/>
              </a:defRPr>
            </a:lvl8pPr>
            <a:lvl9pPr algn="l">
              <a:buNone/>
              <a:defRPr sz="3225" b="1">
                <a:solidFill>
                  <a:srgbClr val="171C3D"/>
                </a:solidFill>
                <a:latin typeface="DejaVu Sans"/>
                <a:ea typeface="DejaVu Sans"/>
                <a:cs typeface="DejaVu Sans"/>
              </a:defRPr>
            </a:lvl9pPr>
          </a:lstStyle>
          <a:p xmlns:a="http://schemas.openxmlformats.org/drawingml/2006/main">
            <a:pPr algn="l">
              <a:lnSpc>
                <a:spcPct val="112000"/>
              </a:lnSpc>
              <a:buNone/>
              <a:defRPr sz="3225" b="1">
                <a:solidFill>
                  <a:srgbClr val="171C3D"/>
                </a:solidFill>
                <a:latin typeface="DejaVu Sans"/>
                <a:ea typeface="DejaVu Sans"/>
                <a:cs typeface="DejaVu Sans"/>
              </a:defRPr>
            </a:pPr>
            <a:r>
              <a:rPr sz="3225" b="1">
                <a:solidFill>
                  <a:srgbClr val="171C3D"/>
                </a:solidFill>
                <a:latin typeface="DejaVu Sans"/>
                <a:ea typeface="DejaVu Sans"/>
                <a:cs typeface="DejaVu Sans"/>
              </a:rPr>
              <a:t>Founder experience and execution plan</a:t>
            </a:r>
          </a:p>
        </p:txBody>
      </p:sp>
      <p:sp>
        <p:nvSpPr>
          <p:cNvPr id="2" name="slide-subtitle">
            <a:extLst xmlns:a="http://schemas.openxmlformats.org/drawingml/2006/main">
              <a:ext uri="{FF2B5EF4-FFF2-40B4-BE49-F238E27FC236}">
                <a16:creationId xmlns:a16="http://schemas.microsoft.com/office/drawing/2014/main" id="{ADE03EC1-83BC-445B-8CBF-2D2EDCCFFB5C}"/>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4B526F"/>
                </a:solidFill>
                <a:latin typeface="DejaVu Sans"/>
                <a:ea typeface="DejaVu Sans"/>
                <a:cs typeface="DejaVu Sans"/>
              </a:defRPr>
            </a:defPPr>
            <a:lvl1pPr algn="l">
              <a:buNone/>
              <a:defRPr sz="1725" b="0">
                <a:solidFill>
                  <a:srgbClr val="4B526F"/>
                </a:solidFill>
                <a:latin typeface="DejaVu Sans"/>
                <a:ea typeface="DejaVu Sans"/>
                <a:cs typeface="DejaVu Sans"/>
              </a:defRPr>
            </a:lvl1pPr>
            <a:lvl2pPr algn="l">
              <a:buNone/>
              <a:defRPr sz="1725" b="0">
                <a:solidFill>
                  <a:srgbClr val="4B526F"/>
                </a:solidFill>
                <a:latin typeface="DejaVu Sans"/>
                <a:ea typeface="DejaVu Sans"/>
                <a:cs typeface="DejaVu Sans"/>
              </a:defRPr>
            </a:lvl2pPr>
            <a:lvl3pPr algn="l">
              <a:buNone/>
              <a:defRPr sz="1725" b="0">
                <a:solidFill>
                  <a:srgbClr val="4B526F"/>
                </a:solidFill>
                <a:latin typeface="DejaVu Sans"/>
                <a:ea typeface="DejaVu Sans"/>
                <a:cs typeface="DejaVu Sans"/>
              </a:defRPr>
            </a:lvl3pPr>
            <a:lvl4pPr algn="l">
              <a:buNone/>
              <a:defRPr sz="1725" b="0">
                <a:solidFill>
                  <a:srgbClr val="4B526F"/>
                </a:solidFill>
                <a:latin typeface="DejaVu Sans"/>
                <a:ea typeface="DejaVu Sans"/>
                <a:cs typeface="DejaVu Sans"/>
              </a:defRPr>
            </a:lvl4pPr>
            <a:lvl5pPr algn="l">
              <a:buNone/>
              <a:defRPr sz="1725" b="0">
                <a:solidFill>
                  <a:srgbClr val="4B526F"/>
                </a:solidFill>
                <a:latin typeface="DejaVu Sans"/>
                <a:ea typeface="DejaVu Sans"/>
                <a:cs typeface="DejaVu Sans"/>
              </a:defRPr>
            </a:lvl5pPr>
            <a:lvl6pPr algn="l">
              <a:buNone/>
              <a:defRPr sz="1725" b="0">
                <a:solidFill>
                  <a:srgbClr val="4B526F"/>
                </a:solidFill>
                <a:latin typeface="DejaVu Sans"/>
                <a:ea typeface="DejaVu Sans"/>
                <a:cs typeface="DejaVu Sans"/>
              </a:defRPr>
            </a:lvl6pPr>
            <a:lvl7pPr algn="l">
              <a:buNone/>
              <a:defRPr sz="1725" b="0">
                <a:solidFill>
                  <a:srgbClr val="4B526F"/>
                </a:solidFill>
                <a:latin typeface="DejaVu Sans"/>
                <a:ea typeface="DejaVu Sans"/>
                <a:cs typeface="DejaVu Sans"/>
              </a:defRPr>
            </a:lvl7pPr>
            <a:lvl8pPr algn="l">
              <a:buNone/>
              <a:defRPr sz="1725" b="0">
                <a:solidFill>
                  <a:srgbClr val="4B526F"/>
                </a:solidFill>
                <a:latin typeface="DejaVu Sans"/>
                <a:ea typeface="DejaVu Sans"/>
                <a:cs typeface="DejaVu Sans"/>
              </a:defRPr>
            </a:lvl8pPr>
            <a:lvl9pPr algn="l">
              <a:buNone/>
              <a:defRPr sz="1725" b="0">
                <a:solidFill>
                  <a:srgbClr val="4B526F"/>
                </a:solidFill>
                <a:latin typeface="DejaVu Sans"/>
                <a:ea typeface="DejaVu Sans"/>
                <a:cs typeface="DejaVu Sans"/>
              </a:defRPr>
            </a:lvl9pPr>
          </a:lstStyle>
          <a:p xmlns:a="http://schemas.openxmlformats.org/drawingml/2006/main">
            <a:pPr>
              <a:defRPr sz="1300">
                <a:solidFill>
                  <a:srgbClr val="5A6578"/>
                </a:solidFill>
                <a:latin typeface="DejaVu Sans"/>
              </a:defRPr>
            </a:pPr>
            <a:r>
              <a:t>Ju He (Terence), founder and builder · juhe.terence@gmail.com</a:t>
            </a:r>
          </a:p>
        </p:txBody>
      </p:sp>
      <p:sp>
        <p:nvSpPr>
          <p:cNvPr id="3" name="brand">
            <a:extLst xmlns:a="http://schemas.openxmlformats.org/drawingml/2006/main">
              <a:ext uri="{FF2B5EF4-FFF2-40B4-BE49-F238E27FC236}">
                <a16:creationId xmlns:a16="http://schemas.microsoft.com/office/drawing/2014/main" id="{B456DFD3-3506-4FFB-90F8-DC25584466FD}"/>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69728D"/>
                </a:solidFill>
                <a:latin typeface="DejaVu Sans"/>
                <a:ea typeface="DejaVu Sans"/>
                <a:cs typeface="DejaVu Sans"/>
              </a:defRPr>
            </a:defPPr>
            <a:lvl1pPr algn="l">
              <a:buNone/>
              <a:defRPr sz="1050" b="1">
                <a:solidFill>
                  <a:srgbClr val="69728D"/>
                </a:solidFill>
                <a:latin typeface="DejaVu Sans"/>
                <a:ea typeface="DejaVu Sans"/>
                <a:cs typeface="DejaVu Sans"/>
              </a:defRPr>
            </a:lvl1pPr>
            <a:lvl2pPr algn="l">
              <a:buNone/>
              <a:defRPr sz="1050" b="1">
                <a:solidFill>
                  <a:srgbClr val="69728D"/>
                </a:solidFill>
                <a:latin typeface="DejaVu Sans"/>
                <a:ea typeface="DejaVu Sans"/>
                <a:cs typeface="DejaVu Sans"/>
              </a:defRPr>
            </a:lvl2pPr>
            <a:lvl3pPr algn="l">
              <a:buNone/>
              <a:defRPr sz="1050" b="1">
                <a:solidFill>
                  <a:srgbClr val="69728D"/>
                </a:solidFill>
                <a:latin typeface="DejaVu Sans"/>
                <a:ea typeface="DejaVu Sans"/>
                <a:cs typeface="DejaVu Sans"/>
              </a:defRPr>
            </a:lvl3pPr>
            <a:lvl4pPr algn="l">
              <a:buNone/>
              <a:defRPr sz="1050" b="1">
                <a:solidFill>
                  <a:srgbClr val="69728D"/>
                </a:solidFill>
                <a:latin typeface="DejaVu Sans"/>
                <a:ea typeface="DejaVu Sans"/>
                <a:cs typeface="DejaVu Sans"/>
              </a:defRPr>
            </a:lvl4pPr>
            <a:lvl5pPr algn="l">
              <a:buNone/>
              <a:defRPr sz="1050" b="1">
                <a:solidFill>
                  <a:srgbClr val="69728D"/>
                </a:solidFill>
                <a:latin typeface="DejaVu Sans"/>
                <a:ea typeface="DejaVu Sans"/>
                <a:cs typeface="DejaVu Sans"/>
              </a:defRPr>
            </a:lvl5pPr>
            <a:lvl6pPr algn="l">
              <a:buNone/>
              <a:defRPr sz="1050" b="1">
                <a:solidFill>
                  <a:srgbClr val="69728D"/>
                </a:solidFill>
                <a:latin typeface="DejaVu Sans"/>
                <a:ea typeface="DejaVu Sans"/>
                <a:cs typeface="DejaVu Sans"/>
              </a:defRPr>
            </a:lvl6pPr>
            <a:lvl7pPr algn="l">
              <a:buNone/>
              <a:defRPr sz="1050" b="1">
                <a:solidFill>
                  <a:srgbClr val="69728D"/>
                </a:solidFill>
                <a:latin typeface="DejaVu Sans"/>
                <a:ea typeface="DejaVu Sans"/>
                <a:cs typeface="DejaVu Sans"/>
              </a:defRPr>
            </a:lvl7pPr>
            <a:lvl8pPr algn="l">
              <a:buNone/>
              <a:defRPr sz="1050" b="1">
                <a:solidFill>
                  <a:srgbClr val="69728D"/>
                </a:solidFill>
                <a:latin typeface="DejaVu Sans"/>
                <a:ea typeface="DejaVu Sans"/>
                <a:cs typeface="DejaVu Sans"/>
              </a:defRPr>
            </a:lvl8pPr>
            <a:lvl9pPr algn="l">
              <a:buNone/>
              <a:defRPr sz="1050" b="1">
                <a:solidFill>
                  <a:srgbClr val="69728D"/>
                </a:solidFill>
                <a:latin typeface="DejaVu Sans"/>
                <a:ea typeface="DejaVu Sans"/>
                <a:cs typeface="DejaVu Sans"/>
              </a:defRPr>
            </a:lvl9pPr>
          </a:lstStyle>
          <a:p xmlns:a="http://schemas.openxmlformats.org/drawingml/2006/main">
            <a:pPr algn="l">
              <a:lnSpc>
                <a:spcPct val="112000"/>
              </a:lnSpc>
              <a:buNone/>
              <a:defRPr sz="1050" b="1">
                <a:solidFill>
                  <a:srgbClr val="69728D"/>
                </a:solidFill>
                <a:latin typeface="DejaVu Sans"/>
                <a:ea typeface="DejaVu Sans"/>
                <a:cs typeface="DejaVu Sans"/>
              </a:defRPr>
            </a:pPr>
            <a:r>
              <a:rPr sz="1050" b="1">
                <a:solidFill>
                  <a:srgbClr val="69728D"/>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0590C35D-7D6B-4C2F-9F2B-536B2AF7F254}"/>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9728D"/>
                </a:solidFill>
                <a:latin typeface="DejaVu Sans"/>
                <a:ea typeface="DejaVu Sans"/>
                <a:cs typeface="DejaVu Sans"/>
              </a:defRPr>
            </a:defPPr>
            <a:lvl1pPr algn="r">
              <a:buNone/>
              <a:defRPr sz="1050" b="0">
                <a:solidFill>
                  <a:srgbClr val="69728D"/>
                </a:solidFill>
                <a:latin typeface="DejaVu Sans"/>
                <a:ea typeface="DejaVu Sans"/>
                <a:cs typeface="DejaVu Sans"/>
              </a:defRPr>
            </a:lvl1pPr>
            <a:lvl2pPr algn="r">
              <a:buNone/>
              <a:defRPr sz="1050" b="0">
                <a:solidFill>
                  <a:srgbClr val="69728D"/>
                </a:solidFill>
                <a:latin typeface="DejaVu Sans"/>
                <a:ea typeface="DejaVu Sans"/>
                <a:cs typeface="DejaVu Sans"/>
              </a:defRPr>
            </a:lvl2pPr>
            <a:lvl3pPr algn="r">
              <a:buNone/>
              <a:defRPr sz="1050" b="0">
                <a:solidFill>
                  <a:srgbClr val="69728D"/>
                </a:solidFill>
                <a:latin typeface="DejaVu Sans"/>
                <a:ea typeface="DejaVu Sans"/>
                <a:cs typeface="DejaVu Sans"/>
              </a:defRPr>
            </a:lvl3pPr>
            <a:lvl4pPr algn="r">
              <a:buNone/>
              <a:defRPr sz="1050" b="0">
                <a:solidFill>
                  <a:srgbClr val="69728D"/>
                </a:solidFill>
                <a:latin typeface="DejaVu Sans"/>
                <a:ea typeface="DejaVu Sans"/>
                <a:cs typeface="DejaVu Sans"/>
              </a:defRPr>
            </a:lvl4pPr>
            <a:lvl5pPr algn="r">
              <a:buNone/>
              <a:defRPr sz="1050" b="0">
                <a:solidFill>
                  <a:srgbClr val="69728D"/>
                </a:solidFill>
                <a:latin typeface="DejaVu Sans"/>
                <a:ea typeface="DejaVu Sans"/>
                <a:cs typeface="DejaVu Sans"/>
              </a:defRPr>
            </a:lvl5pPr>
            <a:lvl6pPr algn="r">
              <a:buNone/>
              <a:defRPr sz="1050" b="0">
                <a:solidFill>
                  <a:srgbClr val="69728D"/>
                </a:solidFill>
                <a:latin typeface="DejaVu Sans"/>
                <a:ea typeface="DejaVu Sans"/>
                <a:cs typeface="DejaVu Sans"/>
              </a:defRPr>
            </a:lvl6pPr>
            <a:lvl7pPr algn="r">
              <a:buNone/>
              <a:defRPr sz="1050" b="0">
                <a:solidFill>
                  <a:srgbClr val="69728D"/>
                </a:solidFill>
                <a:latin typeface="DejaVu Sans"/>
                <a:ea typeface="DejaVu Sans"/>
                <a:cs typeface="DejaVu Sans"/>
              </a:defRPr>
            </a:lvl7pPr>
            <a:lvl8pPr algn="r">
              <a:buNone/>
              <a:defRPr sz="1050" b="0">
                <a:solidFill>
                  <a:srgbClr val="69728D"/>
                </a:solidFill>
                <a:latin typeface="DejaVu Sans"/>
                <a:ea typeface="DejaVu Sans"/>
                <a:cs typeface="DejaVu Sans"/>
              </a:defRPr>
            </a:lvl8pPr>
            <a:lvl9pPr algn="r">
              <a:buNone/>
              <a:defRPr sz="1050" b="0">
                <a:solidFill>
                  <a:srgbClr val="69728D"/>
                </a:solidFill>
                <a:latin typeface="DejaVu Sans"/>
                <a:ea typeface="DejaVu Sans"/>
                <a:cs typeface="DejaVu Sans"/>
              </a:defRPr>
            </a:lvl9pPr>
          </a:lstStyle>
          <a:p xmlns:a="http://schemas.openxmlformats.org/drawingml/2006/main">
            <a:pPr algn="r">
              <a:lnSpc>
                <a:spcPct val="112000"/>
              </a:lnSpc>
              <a:buNone/>
              <a:defRPr sz="1050" b="0">
                <a:solidFill>
                  <a:srgbClr val="69728D"/>
                </a:solidFill>
                <a:latin typeface="DejaVu Sans"/>
                <a:ea typeface="DejaVu Sans"/>
                <a:cs typeface="DejaVu Sans"/>
              </a:defRPr>
            </a:pPr>
            <a:r>
              <a:rPr sz="1050" b="0">
                <a:solidFill>
                  <a:srgbClr val="69728D"/>
                </a:solidFill>
                <a:latin typeface="DejaVu Sans"/>
                <a:ea typeface="DejaVu Sans"/>
                <a:cs typeface="DejaVu Sans"/>
              </a:rPr>
              <a:t>14</a:t>
            </a:r>
          </a:p>
        </p:txBody>
      </p:sp>
      <p:sp xmlns:a="http://schemas.openxmlformats.org/drawingml/2006/main">
        <p:nvSpPr>
          <p:cNvPr id="15" name="Rectangle 14"/>
          <p:cNvSpPr/>
          <p:nvPr/>
        </p:nvSpPr>
        <p:spPr>
          <a:xfrm>
            <a:off x="548640" y="1874519"/>
            <a:ext cx="3520440" cy="4343400"/>
          </a:xfrm>
          <a:prstGeom prst="rect">
            <a:avLst/>
          </a:prstGeom>
          <a:solidFill>
            <a:srgbClr val="FFFFFF"/>
          </a:solidFill>
          <a:ln w="12700">
            <a:solidFill>
              <a:srgbClr val="DCE1E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6" name="Rectangle 15"/>
          <p:cNvSpPr/>
          <p:nvPr/>
        </p:nvSpPr>
        <p:spPr>
          <a:xfrm>
            <a:off x="548640" y="1874519"/>
            <a:ext cx="73152" cy="4343400"/>
          </a:xfrm>
          <a:prstGeom prst="rect">
            <a:avLst/>
          </a:prstGeom>
          <a:solidFill>
            <a:srgbClr val="6C5C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7" name="TextBox 16"/>
          <p:cNvSpPr txBox="1"/>
          <p:nvPr/>
        </p:nvSpPr>
        <p:spPr>
          <a:xfrm>
            <a:off x="777240" y="2011680"/>
            <a:ext cx="3108960" cy="594360"/>
          </a:xfrm>
          <a:prstGeom prst="rect">
            <a:avLst/>
          </a:prstGeom>
          <a:noFill/>
        </p:spPr>
        <p:txBody>
          <a:bodyPr wrap="none">
            <a:spAutoFit/>
          </a:bodyPr>
          <a:lstStyle/>
          <a:p>
            <a:pPr algn="l">
              <a:defRPr sz="3600" b="1">
                <a:solidFill>
                  <a:srgbClr val="6C5CE7"/>
                </a:solidFill>
                <a:latin typeface="DejaVu Sans"/>
              </a:defRPr>
            </a:pPr>
            <a:r>
              <a:t>10+ years</a:t>
            </a:r>
          </a:p>
        </p:txBody>
      </p:sp>
      <p:sp xmlns:a="http://schemas.openxmlformats.org/drawingml/2006/main">
        <p:nvSpPr>
          <p:cNvPr id="18" name="TextBox 17"/>
          <p:cNvSpPr txBox="1"/>
          <p:nvPr/>
        </p:nvSpPr>
        <p:spPr>
          <a:xfrm>
            <a:off x="777240" y="2697480"/>
            <a:ext cx="3108960" cy="1097280"/>
          </a:xfrm>
          <a:prstGeom prst="rect">
            <a:avLst/>
          </a:prstGeom>
          <a:noFill/>
        </p:spPr>
        <p:txBody>
          <a:bodyPr wrap="square">
            <a:spAutoFit/>
          </a:bodyPr>
          <a:lstStyle/>
          <a:p>
            <a:pPr algn="l">
              <a:defRPr sz="1200" b="0">
                <a:solidFill>
                  <a:srgbClr val="10142B"/>
                </a:solidFill>
                <a:latin typeface="DejaVu Sans"/>
              </a:defRPr>
            </a:pPr>
            <a:r>
              <a:t>Enterprise application development and integration across banking, supply chain finance, insurance and e-commerce</a:t>
            </a:r>
          </a:p>
        </p:txBody>
      </p:sp>
      <p:sp xmlns:a="http://schemas.openxmlformats.org/drawingml/2006/main">
        <p:nvSpPr>
          <p:cNvPr id="19" name="TextBox 18"/>
          <p:cNvSpPr txBox="1"/>
          <p:nvPr/>
        </p:nvSpPr>
        <p:spPr>
          <a:xfrm>
            <a:off x="777240" y="3931920"/>
            <a:ext cx="3108960" cy="1188720"/>
          </a:xfrm>
          <a:prstGeom prst="rect">
            <a:avLst/>
          </a:prstGeom>
          <a:noFill/>
        </p:spPr>
        <p:txBody>
          <a:bodyPr wrap="square">
            <a:spAutoFit/>
          </a:bodyPr>
          <a:lstStyle/>
          <a:p>
            <a:pPr algn="l">
              <a:defRPr sz="1150" b="0">
                <a:solidFill>
                  <a:srgbClr val="5A6578"/>
                </a:solidFill>
                <a:latin typeface="DejaVu Sans"/>
              </a:defRPr>
            </a:pPr>
            <a:r>
              <a:t>• Trade Finance, Procurement, Enterprise</a:t>
            </a:r>
          </a:p>
          <a:p>
            <a:pPr algn="l">
              <a:defRPr sz="1150" b="0">
                <a:solidFill>
                  <a:srgbClr val="5A6578"/>
                </a:solidFill>
                <a:latin typeface="DejaVu Sans"/>
              </a:defRPr>
            </a:pPr>
            <a:r>
              <a:t>• Cloud, Agentics, Agents Engineering</a:t>
            </a:r>
          </a:p>
          <a:p>
            <a:pPr algn="l">
              <a:defRPr sz="1150" b="0">
                <a:solidFill>
                  <a:srgbClr val="5A6578"/>
                </a:solidFill>
                <a:latin typeface="DejaVu Sans"/>
              </a:defRPr>
            </a:pPr>
            <a:r>
              <a:t>• B.C.-based development</a:t>
            </a:r>
          </a:p>
        </p:txBody>
      </p:sp>
      <p:sp xmlns:a="http://schemas.openxmlformats.org/drawingml/2006/main">
        <p:nvSpPr>
          <p:cNvPr id="20" name="TextBox 19"/>
          <p:cNvSpPr txBox="1"/>
          <p:nvPr/>
        </p:nvSpPr>
        <p:spPr>
          <a:xfrm>
            <a:off x="777240" y="5532120"/>
            <a:ext cx="3108960" cy="457200"/>
          </a:xfrm>
          <a:prstGeom prst="rect">
            <a:avLst/>
          </a:prstGeom>
          <a:noFill/>
        </p:spPr>
        <p:txBody>
          <a:bodyPr wrap="none">
            <a:spAutoFit/>
          </a:bodyPr>
          <a:lstStyle/>
          <a:p>
            <a:pPr algn="l">
              <a:defRPr sz="1150" b="1">
                <a:solidFill>
                  <a:srgbClr val="6C5CE7"/>
                </a:solidFill>
                <a:latin typeface="DejaVu Sans"/>
              </a:defRPr>
            </a:pPr>
            <a:r>
              <a:t>Contact: juhe.terence@gmail.com</a:t>
            </a:r>
          </a:p>
        </p:txBody>
      </p:sp>
      <p:sp xmlns:a="http://schemas.openxmlformats.org/drawingml/2006/main">
        <p:nvSpPr>
          <p:cNvPr id="21" name="Rectangle 20"/>
          <p:cNvSpPr/>
          <p:nvPr/>
        </p:nvSpPr>
        <p:spPr>
          <a:xfrm>
            <a:off x="4297680" y="1874519"/>
            <a:ext cx="4069080" cy="1280160"/>
          </a:xfrm>
          <a:prstGeom prst="rect">
            <a:avLst/>
          </a:prstGeom>
          <a:solidFill>
            <a:srgbClr val="FFFFFF"/>
          </a:solidFill>
          <a:ln w="12700">
            <a:solidFill>
              <a:srgbClr val="DCE1E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2" name="Rectangle 21"/>
          <p:cNvSpPr/>
          <p:nvPr/>
        </p:nvSpPr>
        <p:spPr>
          <a:xfrm>
            <a:off x="4297680" y="1874519"/>
            <a:ext cx="73152" cy="1280160"/>
          </a:xfrm>
          <a:prstGeom prst="rect">
            <a:avLst/>
          </a:prstGeom>
          <a:solidFill>
            <a:srgbClr val="6C5C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3" name="TextBox 22"/>
          <p:cNvSpPr txBox="1"/>
          <p:nvPr/>
        </p:nvSpPr>
        <p:spPr>
          <a:xfrm>
            <a:off x="4526280" y="1984247"/>
            <a:ext cx="3703320" cy="1051560"/>
          </a:xfrm>
          <a:prstGeom prst="rect">
            <a:avLst/>
          </a:prstGeom>
          <a:noFill/>
        </p:spPr>
        <p:txBody>
          <a:bodyPr wrap="square">
            <a:spAutoFit/>
          </a:bodyPr>
          <a:lstStyle/>
          <a:p>
            <a:pPr algn="l">
              <a:defRPr sz="1400" b="1">
                <a:solidFill>
                  <a:srgbClr val="6C5CE7"/>
                </a:solidFill>
                <a:latin typeface="DejaVu Sans"/>
              </a:defRPr>
            </a:pPr>
            <a:r>
              <a:t>Months 1–6</a:t>
            </a:r>
          </a:p>
          <a:p>
            <a:pPr algn="l">
              <a:defRPr sz="1100" b="0">
                <a:solidFill>
                  <a:srgbClr val="5A6578"/>
                </a:solidFill>
                <a:latin typeface="DejaVu Sans"/>
              </a:defRPr>
            </a:pPr>
            <a:r>
              <a:t>Quotation extraction and review · Reproducible cost comparisons</a:t>
            </a:r>
          </a:p>
        </p:txBody>
      </p:sp>
      <p:sp xmlns:a="http://schemas.openxmlformats.org/drawingml/2006/main">
        <p:nvSpPr>
          <p:cNvPr id="24" name="Rectangle 23"/>
          <p:cNvSpPr/>
          <p:nvPr/>
        </p:nvSpPr>
        <p:spPr>
          <a:xfrm>
            <a:off x="4297680" y="3401568"/>
            <a:ext cx="4069080" cy="1280160"/>
          </a:xfrm>
          <a:prstGeom prst="rect">
            <a:avLst/>
          </a:prstGeom>
          <a:solidFill>
            <a:srgbClr val="FFFFFF"/>
          </a:solidFill>
          <a:ln w="12700">
            <a:solidFill>
              <a:srgbClr val="DCE1E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5" name="Rectangle 24"/>
          <p:cNvSpPr/>
          <p:nvPr/>
        </p:nvSpPr>
        <p:spPr>
          <a:xfrm>
            <a:off x="4297680" y="3401568"/>
            <a:ext cx="73152" cy="1280160"/>
          </a:xfrm>
          <a:prstGeom prst="rect">
            <a:avLst/>
          </a:prstGeom>
          <a:solidFill>
            <a:srgbClr val="6C5C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6" name="TextBox 25"/>
          <p:cNvSpPr txBox="1"/>
          <p:nvPr/>
        </p:nvSpPr>
        <p:spPr>
          <a:xfrm>
            <a:off x="4526280" y="3511296"/>
            <a:ext cx="3703320" cy="1051560"/>
          </a:xfrm>
          <a:prstGeom prst="rect">
            <a:avLst/>
          </a:prstGeom>
          <a:noFill/>
        </p:spPr>
        <p:txBody>
          <a:bodyPr wrap="square">
            <a:spAutoFit/>
          </a:bodyPr>
          <a:lstStyle/>
          <a:p>
            <a:pPr algn="l">
              <a:defRPr sz="1400" b="1">
                <a:solidFill>
                  <a:srgbClr val="6C5CE7"/>
                </a:solidFill>
                <a:latin typeface="DejaVu Sans"/>
              </a:defRPr>
            </a:pPr>
            <a:r>
              <a:t>Months 7–12</a:t>
            </a:r>
          </a:p>
          <a:p>
            <a:pPr algn="l">
              <a:defRPr sz="1100" b="0">
                <a:solidFill>
                  <a:srgbClr val="5A6578"/>
                </a:solidFill>
                <a:latin typeface="DejaVu Sans"/>
              </a:defRPr>
            </a:pPr>
            <a:r>
              <a:t>Buyer and Supplier Agent negotiation · Human review and first paid pilots</a:t>
            </a:r>
          </a:p>
        </p:txBody>
      </p:sp>
      <p:sp xmlns:a="http://schemas.openxmlformats.org/drawingml/2006/main">
        <p:nvSpPr>
          <p:cNvPr id="27" name="Rectangle 26"/>
          <p:cNvSpPr/>
          <p:nvPr/>
        </p:nvSpPr>
        <p:spPr>
          <a:xfrm>
            <a:off x="4297680" y="4937760"/>
            <a:ext cx="4069080" cy="1280160"/>
          </a:xfrm>
          <a:prstGeom prst="rect">
            <a:avLst/>
          </a:prstGeom>
          <a:solidFill>
            <a:srgbClr val="FFFFFF"/>
          </a:solidFill>
          <a:ln w="12700">
            <a:solidFill>
              <a:srgbClr val="DCE1E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8" name="Rectangle 27"/>
          <p:cNvSpPr/>
          <p:nvPr/>
        </p:nvSpPr>
        <p:spPr>
          <a:xfrm>
            <a:off x="4297680" y="4937760"/>
            <a:ext cx="73152" cy="1280160"/>
          </a:xfrm>
          <a:prstGeom prst="rect">
            <a:avLst/>
          </a:prstGeom>
          <a:solidFill>
            <a:srgbClr val="6C5C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9" name="TextBox 28"/>
          <p:cNvSpPr txBox="1"/>
          <p:nvPr/>
        </p:nvSpPr>
        <p:spPr>
          <a:xfrm>
            <a:off x="4526280" y="5047488"/>
            <a:ext cx="3703320" cy="1051560"/>
          </a:xfrm>
          <a:prstGeom prst="rect">
            <a:avLst/>
          </a:prstGeom>
          <a:noFill/>
        </p:spPr>
        <p:txBody>
          <a:bodyPr wrap="square">
            <a:spAutoFit/>
          </a:bodyPr>
          <a:lstStyle/>
          <a:p>
            <a:pPr algn="l">
              <a:defRPr sz="1400" b="1">
                <a:solidFill>
                  <a:srgbClr val="6C5CE7"/>
                </a:solidFill>
                <a:latin typeface="DejaVu Sans"/>
              </a:defRPr>
            </a:pPr>
            <a:r>
              <a:t>Months 13–18</a:t>
            </a:r>
          </a:p>
          <a:p>
            <a:pPr algn="l">
              <a:defRPr sz="1100" b="0">
                <a:solidFill>
                  <a:srgbClr val="5A6578"/>
                </a:solidFill>
                <a:latin typeface="DejaVu Sans"/>
              </a:defRPr>
            </a:pPr>
            <a:r>
              <a:t>Three paid pilots and renewal tests · Initial recurring revenue target</a:t>
            </a:r>
          </a:p>
        </p:txBody>
      </p:sp>
      <p:sp xmlns:a="http://schemas.openxmlformats.org/drawingml/2006/main">
        <p:nvSpPr>
          <p:cNvPr id="30" name="Rectangle 29"/>
          <p:cNvSpPr/>
          <p:nvPr/>
        </p:nvSpPr>
        <p:spPr>
          <a:xfrm>
            <a:off x="8595360" y="1874519"/>
            <a:ext cx="3044952" cy="4343400"/>
          </a:xfrm>
          <a:prstGeom prst="rect">
            <a:avLst/>
          </a:prstGeom>
          <a:solidFill>
            <a:srgbClr val="FFFFFF"/>
          </a:solidFill>
          <a:ln w="12700">
            <a:solidFill>
              <a:srgbClr val="DCE1E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31" name="Rectangle 30"/>
          <p:cNvSpPr/>
          <p:nvPr/>
        </p:nvSpPr>
        <p:spPr>
          <a:xfrm>
            <a:off x="8595360" y="1874519"/>
            <a:ext cx="3044952" cy="73152"/>
          </a:xfrm>
          <a:prstGeom prst="rect">
            <a:avLst/>
          </a:prstGeom>
          <a:solidFill>
            <a:srgbClr val="6C5C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32" name="TextBox 31"/>
          <p:cNvSpPr txBox="1"/>
          <p:nvPr/>
        </p:nvSpPr>
        <p:spPr>
          <a:xfrm>
            <a:off x="8686800" y="2057400"/>
            <a:ext cx="2862072" cy="365760"/>
          </a:xfrm>
          <a:prstGeom prst="rect">
            <a:avLst/>
          </a:prstGeom>
          <a:noFill/>
        </p:spPr>
        <p:txBody>
          <a:bodyPr wrap="none">
            <a:spAutoFit/>
          </a:bodyPr>
          <a:lstStyle/>
          <a:p>
            <a:pPr algn="ctr">
              <a:defRPr sz="1500" b="1">
                <a:solidFill>
                  <a:srgbClr val="10142B"/>
                </a:solidFill>
                <a:latin typeface="DejaVu Sans"/>
              </a:defRPr>
            </a:pPr>
            <a:r>
              <a:t>Live Pitch Deck</a:t>
            </a:r>
          </a:p>
        </p:txBody>
      </p:sp>
      <p:pic xmlns:a="http://schemas.openxmlformats.org/drawingml/2006/main" xmlns:r="http://schemas.openxmlformats.org/officeDocument/2006/relationships">
        <p:nvPicPr>
          <p:cNvPr id="33" name="Picture 32" descr="image.png">
            <a:hlinkClick r:id="rId4"/>
          </p:cNvPr>
          <p:cNvPicPr>
            <a:picLocks noChangeAspect="1"/>
          </p:cNvPicPr>
          <p:nvPr/>
        </p:nvPicPr>
        <p:blipFill>
          <a:blip r:embed="rId3"/>
          <a:stretch>
            <a:fillRect/>
          </a:stretch>
        </p:blipFill>
        <p:spPr>
          <a:xfrm>
            <a:off x="9157716" y="2560320"/>
            <a:ext cx="1920240" cy="1920240"/>
          </a:xfrm>
          <a:prstGeom prst="rect">
            <a:avLst/>
          </a:prstGeom>
        </p:spPr>
      </p:pic>
      <p:sp xmlns:a="http://schemas.openxmlformats.org/drawingml/2006/main">
        <p:nvSpPr>
          <p:cNvPr id="34" name="TextBox 33"/>
          <p:cNvSpPr txBox="1"/>
          <p:nvPr/>
        </p:nvSpPr>
        <p:spPr>
          <a:xfrm>
            <a:off x="8686800" y="4617720"/>
            <a:ext cx="2862072" cy="502920"/>
          </a:xfrm>
          <a:prstGeom prst="rect">
            <a:avLst/>
          </a:prstGeom>
          <a:noFill/>
        </p:spPr>
        <p:txBody>
          <a:bodyPr wrap="square">
            <a:spAutoFit/>
          </a:bodyPr>
          <a:lstStyle/>
          <a:p>
            <a:pPr algn="ctr">
              <a:defRPr sz="1050" b="0">
                <a:solidFill>
                  <a:srgbClr val="5A6578"/>
                </a:solidFill>
                <a:latin typeface="DejaVu Sans"/>
              </a:defRPr>
            </a:pPr>
            <a:r>
              <a:t>Scan camera or tap below to view presentation</a:t>
            </a:r>
          </a:p>
        </p:txBody>
      </p:sp>
      <p:sp xmlns:a="http://schemas.openxmlformats.org/drawingml/2006/main">
        <p:nvSpPr>
          <p:cNvPr id="35" name="Rounded Rectangle 34">
            <a:hlinkClick xmlns:ns0="http://schemas.openxmlformats.org/officeDocument/2006/relationships" ns0:id="rId4"/>
          </p:cNvPr>
          <p:cNvSpPr/>
          <p:nvPr/>
        </p:nvSpPr>
        <p:spPr>
          <a:xfrm>
            <a:off x="8823960" y="5349240"/>
            <a:ext cx="2587752" cy="475488"/>
          </a:xfrm>
          <a:prstGeom prst="roundRect">
            <a:avLst/>
          </a:prstGeom>
          <a:solidFill>
            <a:srgbClr val="6C5C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latin typeface="DejaVu Sans"/>
              </a:defRPr>
            </a:pPr>
            <a:r>
              <a:t>Open Online Deck ↗</a:t>
            </a:r>
          </a:p>
        </p:txBody>
      </p:sp>
    </p:spTree>
    <p:extLst>
      <p:ext uri="{BB962C8B-B14F-4D97-AF65-F5344CB8AC3E}">
        <p14:creationId xmlns:p14="http://schemas.microsoft.com/office/powerpoint/2010/main" val="2090300566"/>
      </p:ext>
    </p:extLst>
  </p:cSld>
</p:sld>
</file>

<file path=ppt/slides/slide15.xml><?xml version="1.0" encoding="utf-8"?>
<p:sld xmlns:p="http://schemas.openxmlformats.org/presentationml/2006/main">
  <p:cSld>
    <p:bg>
      <p:bgPr>
        <a:solidFill xmlns:a="http://schemas.openxmlformats.org/drawingml/2006/main">
          <a:srgbClr val="10142B"/>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0376D188-444F-4360-B1D7-93C734EFA04F}"/>
              </a:ext>
            </a:extLst>
          </p:cNvPr>
          <p:cNvSpPr>
            <a:spLocks xmlns:a="http://schemas.openxmlformats.org/drawingml/2006/main" noGrp="1"/>
          </p:cNvSpPr>
          <p:nvPr/>
        </p:nvSpPr>
        <p:spPr>
          <a:xfrm xmlns:a="http://schemas.openxmlformats.org/drawingml/2006/main">
            <a:off x="552450" y="4381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F6F7FF"/>
                </a:solidFill>
                <a:latin typeface="DejaVu Sans"/>
                <a:ea typeface="DejaVu Sans"/>
                <a:cs typeface="DejaVu Sans"/>
              </a:defRPr>
            </a:defPPr>
            <a:lvl1pPr algn="l">
              <a:buNone/>
              <a:defRPr sz="3225" b="1">
                <a:solidFill>
                  <a:srgbClr val="F6F7FF"/>
                </a:solidFill>
                <a:latin typeface="DejaVu Sans"/>
                <a:ea typeface="DejaVu Sans"/>
                <a:cs typeface="DejaVu Sans"/>
              </a:defRPr>
            </a:lvl1pPr>
            <a:lvl2pPr algn="l">
              <a:buNone/>
              <a:defRPr sz="3225" b="1">
                <a:solidFill>
                  <a:srgbClr val="F6F7FF"/>
                </a:solidFill>
                <a:latin typeface="DejaVu Sans"/>
                <a:ea typeface="DejaVu Sans"/>
                <a:cs typeface="DejaVu Sans"/>
              </a:defRPr>
            </a:lvl2pPr>
            <a:lvl3pPr algn="l">
              <a:buNone/>
              <a:defRPr sz="3225" b="1">
                <a:solidFill>
                  <a:srgbClr val="F6F7FF"/>
                </a:solidFill>
                <a:latin typeface="DejaVu Sans"/>
                <a:ea typeface="DejaVu Sans"/>
                <a:cs typeface="DejaVu Sans"/>
              </a:defRPr>
            </a:lvl3pPr>
            <a:lvl4pPr algn="l">
              <a:buNone/>
              <a:defRPr sz="3225" b="1">
                <a:solidFill>
                  <a:srgbClr val="F6F7FF"/>
                </a:solidFill>
                <a:latin typeface="DejaVu Sans"/>
                <a:ea typeface="DejaVu Sans"/>
                <a:cs typeface="DejaVu Sans"/>
              </a:defRPr>
            </a:lvl4pPr>
            <a:lvl5pPr algn="l">
              <a:buNone/>
              <a:defRPr sz="3225" b="1">
                <a:solidFill>
                  <a:srgbClr val="F6F7FF"/>
                </a:solidFill>
                <a:latin typeface="DejaVu Sans"/>
                <a:ea typeface="DejaVu Sans"/>
                <a:cs typeface="DejaVu Sans"/>
              </a:defRPr>
            </a:lvl5pPr>
            <a:lvl6pPr algn="l">
              <a:buNone/>
              <a:defRPr sz="3225" b="1">
                <a:solidFill>
                  <a:srgbClr val="F6F7FF"/>
                </a:solidFill>
                <a:latin typeface="DejaVu Sans"/>
                <a:ea typeface="DejaVu Sans"/>
                <a:cs typeface="DejaVu Sans"/>
              </a:defRPr>
            </a:lvl6pPr>
            <a:lvl7pPr algn="l">
              <a:buNone/>
              <a:defRPr sz="3225" b="1">
                <a:solidFill>
                  <a:srgbClr val="F6F7FF"/>
                </a:solidFill>
                <a:latin typeface="DejaVu Sans"/>
                <a:ea typeface="DejaVu Sans"/>
                <a:cs typeface="DejaVu Sans"/>
              </a:defRPr>
            </a:lvl7pPr>
            <a:lvl8pPr algn="l">
              <a:buNone/>
              <a:defRPr sz="3225" b="1">
                <a:solidFill>
                  <a:srgbClr val="F6F7FF"/>
                </a:solidFill>
                <a:latin typeface="DejaVu Sans"/>
                <a:ea typeface="DejaVu Sans"/>
                <a:cs typeface="DejaVu Sans"/>
              </a:defRPr>
            </a:lvl8pPr>
            <a:lvl9pPr algn="l">
              <a:buNone/>
              <a:defRPr sz="3225" b="1">
                <a:solidFill>
                  <a:srgbClr val="F6F7FF"/>
                </a:solidFill>
                <a:latin typeface="DejaVu Sans"/>
                <a:ea typeface="DejaVu Sans"/>
                <a:cs typeface="DejaVu Sans"/>
              </a:defRPr>
            </a:lvl9pPr>
          </a:lstStyle>
          <a:p xmlns:a="http://schemas.openxmlformats.org/drawingml/2006/main">
            <a:pPr algn="l">
              <a:lnSpc>
                <a:spcPct val="112000"/>
              </a:lnSpc>
              <a:buNone/>
              <a:defRPr sz="3225" b="1">
                <a:solidFill>
                  <a:srgbClr val="F6F7FF"/>
                </a:solidFill>
                <a:latin typeface="DejaVu Sans"/>
                <a:ea typeface="DejaVu Sans"/>
                <a:cs typeface="DejaVu Sans"/>
              </a:defRPr>
            </a:pPr>
            <a:r>
              <a:rPr sz="3225" b="1">
                <a:solidFill>
                  <a:srgbClr val="F6F7FF"/>
                </a:solidFill>
                <a:latin typeface="DejaVu Sans"/>
                <a:ea typeface="DejaVu Sans"/>
                <a:cs typeface="DejaVu Sans"/>
              </a:rPr>
              <a:t>An 18-month plan for C$200,000</a:t>
            </a:r>
          </a:p>
        </p:txBody>
      </p:sp>
      <p:sp>
        <p:nvSpPr>
          <p:cNvPr id="2" name="slide-subtitle">
            <a:extLst xmlns:a="http://schemas.openxmlformats.org/drawingml/2006/main">
              <a:ext uri="{FF2B5EF4-FFF2-40B4-BE49-F238E27FC236}">
                <a16:creationId xmlns:a16="http://schemas.microsoft.com/office/drawing/2014/main" id="{BA557200-F5C2-438B-B820-0DD90B015B4D}"/>
              </a:ext>
            </a:extLst>
          </p:cNvPr>
          <p:cNvSpPr>
            <a:spLocks xmlns:a="http://schemas.openxmlformats.org/drawingml/2006/main" noGrp="1"/>
          </p:cNvSpPr>
          <p:nvPr/>
        </p:nvSpPr>
        <p:spPr>
          <a:xfrm xmlns:a="http://schemas.openxmlformats.org/drawingml/2006/main">
            <a:off x="571500" y="1219200"/>
            <a:ext cx="10953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CBD2EB"/>
                </a:solidFill>
                <a:latin typeface="DejaVu Sans"/>
                <a:ea typeface="DejaVu Sans"/>
                <a:cs typeface="DejaVu Sans"/>
              </a:defRPr>
            </a:defPPr>
            <a:lvl1pPr algn="l">
              <a:buNone/>
              <a:defRPr sz="1725" b="0">
                <a:solidFill>
                  <a:srgbClr val="CBD2EB"/>
                </a:solidFill>
                <a:latin typeface="DejaVu Sans"/>
                <a:ea typeface="DejaVu Sans"/>
                <a:cs typeface="DejaVu Sans"/>
              </a:defRPr>
            </a:lvl1pPr>
            <a:lvl2pPr algn="l">
              <a:buNone/>
              <a:defRPr sz="1725" b="0">
                <a:solidFill>
                  <a:srgbClr val="CBD2EB"/>
                </a:solidFill>
                <a:latin typeface="DejaVu Sans"/>
                <a:ea typeface="DejaVu Sans"/>
                <a:cs typeface="DejaVu Sans"/>
              </a:defRPr>
            </a:lvl2pPr>
            <a:lvl3pPr algn="l">
              <a:buNone/>
              <a:defRPr sz="1725" b="0">
                <a:solidFill>
                  <a:srgbClr val="CBD2EB"/>
                </a:solidFill>
                <a:latin typeface="DejaVu Sans"/>
                <a:ea typeface="DejaVu Sans"/>
                <a:cs typeface="DejaVu Sans"/>
              </a:defRPr>
            </a:lvl3pPr>
            <a:lvl4pPr algn="l">
              <a:buNone/>
              <a:defRPr sz="1725" b="0">
                <a:solidFill>
                  <a:srgbClr val="CBD2EB"/>
                </a:solidFill>
                <a:latin typeface="DejaVu Sans"/>
                <a:ea typeface="DejaVu Sans"/>
                <a:cs typeface="DejaVu Sans"/>
              </a:defRPr>
            </a:lvl4pPr>
            <a:lvl5pPr algn="l">
              <a:buNone/>
              <a:defRPr sz="1725" b="0">
                <a:solidFill>
                  <a:srgbClr val="CBD2EB"/>
                </a:solidFill>
                <a:latin typeface="DejaVu Sans"/>
                <a:ea typeface="DejaVu Sans"/>
                <a:cs typeface="DejaVu Sans"/>
              </a:defRPr>
            </a:lvl5pPr>
            <a:lvl6pPr algn="l">
              <a:buNone/>
              <a:defRPr sz="1725" b="0">
                <a:solidFill>
                  <a:srgbClr val="CBD2EB"/>
                </a:solidFill>
                <a:latin typeface="DejaVu Sans"/>
                <a:ea typeface="DejaVu Sans"/>
                <a:cs typeface="DejaVu Sans"/>
              </a:defRPr>
            </a:lvl6pPr>
            <a:lvl7pPr algn="l">
              <a:buNone/>
              <a:defRPr sz="1725" b="0">
                <a:solidFill>
                  <a:srgbClr val="CBD2EB"/>
                </a:solidFill>
                <a:latin typeface="DejaVu Sans"/>
                <a:ea typeface="DejaVu Sans"/>
                <a:cs typeface="DejaVu Sans"/>
              </a:defRPr>
            </a:lvl7pPr>
            <a:lvl8pPr algn="l">
              <a:buNone/>
              <a:defRPr sz="1725" b="0">
                <a:solidFill>
                  <a:srgbClr val="CBD2EB"/>
                </a:solidFill>
                <a:latin typeface="DejaVu Sans"/>
                <a:ea typeface="DejaVu Sans"/>
                <a:cs typeface="DejaVu Sans"/>
              </a:defRPr>
            </a:lvl8pPr>
            <a:lvl9pPr algn="l">
              <a:buNone/>
              <a:defRPr sz="1725" b="0">
                <a:solidFill>
                  <a:srgbClr val="CBD2EB"/>
                </a:solidFill>
                <a:latin typeface="DejaVu Sans"/>
                <a:ea typeface="DejaVu Sans"/>
                <a:cs typeface="DejaVu Sans"/>
              </a:defRPr>
            </a:lvl9pPr>
          </a:lstStyle>
          <a:p xmlns:a="http://schemas.openxmlformats.org/drawingml/2006/main">
            <a:pPr algn="l">
              <a:lnSpc>
                <a:spcPct val="112000"/>
              </a:lnSpc>
              <a:buNone/>
              <a:defRPr sz="1725" b="0">
                <a:solidFill>
                  <a:srgbClr val="CBD2EB"/>
                </a:solidFill>
                <a:latin typeface="DejaVu Sans"/>
                <a:ea typeface="DejaVu Sans"/>
                <a:cs typeface="DejaVu Sans"/>
              </a:defRPr>
            </a:pPr>
            <a:r>
              <a:rPr sz="1725" b="0">
                <a:solidFill>
                  <a:srgbClr val="CBD2EB"/>
                </a:solidFill>
                <a:latin typeface="DejaVu Sans"/>
                <a:ea typeface="DejaVu Sans"/>
                <a:cs typeface="DejaVu Sans"/>
              </a:rPr>
              <a:t>An 18-month seed plan for agent-assisted negotiation and three paid Canadian pilots</a:t>
            </a:r>
          </a:p>
        </p:txBody>
      </p:sp>
      <p:sp>
        <p:nvSpPr>
          <p:cNvPr id="3" name="brand">
            <a:extLst xmlns:a="http://schemas.openxmlformats.org/drawingml/2006/main">
              <a:ext uri="{FF2B5EF4-FFF2-40B4-BE49-F238E27FC236}">
                <a16:creationId xmlns:a16="http://schemas.microsoft.com/office/drawing/2014/main" id="{F9DE798F-7758-4A5F-A0F2-B696EB7BAD05}"/>
              </a:ext>
            </a:extLst>
          </p:cNvPr>
          <p:cNvSpPr>
            <a:spLocks xmlns:a="http://schemas.openxmlformats.org/drawingml/2006/main" noGrp="1"/>
          </p:cNvSpPr>
          <p:nvPr/>
        </p:nvSpPr>
        <p:spPr>
          <a:xfrm xmlns:a="http://schemas.openxmlformats.org/drawingml/2006/main">
            <a:off x="552450" y="647700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9DA8CA"/>
                </a:solidFill>
                <a:latin typeface="DejaVu Sans"/>
                <a:ea typeface="DejaVu Sans"/>
                <a:cs typeface="DejaVu Sans"/>
              </a:defRPr>
            </a:defPPr>
            <a:lvl1pPr algn="l">
              <a:buNone/>
              <a:defRPr sz="1050" b="1">
                <a:solidFill>
                  <a:srgbClr val="9DA8CA"/>
                </a:solidFill>
                <a:latin typeface="DejaVu Sans"/>
                <a:ea typeface="DejaVu Sans"/>
                <a:cs typeface="DejaVu Sans"/>
              </a:defRPr>
            </a:lvl1pPr>
            <a:lvl2pPr algn="l">
              <a:buNone/>
              <a:defRPr sz="1050" b="1">
                <a:solidFill>
                  <a:srgbClr val="9DA8CA"/>
                </a:solidFill>
                <a:latin typeface="DejaVu Sans"/>
                <a:ea typeface="DejaVu Sans"/>
                <a:cs typeface="DejaVu Sans"/>
              </a:defRPr>
            </a:lvl2pPr>
            <a:lvl3pPr algn="l">
              <a:buNone/>
              <a:defRPr sz="1050" b="1">
                <a:solidFill>
                  <a:srgbClr val="9DA8CA"/>
                </a:solidFill>
                <a:latin typeface="DejaVu Sans"/>
                <a:ea typeface="DejaVu Sans"/>
                <a:cs typeface="DejaVu Sans"/>
              </a:defRPr>
            </a:lvl3pPr>
            <a:lvl4pPr algn="l">
              <a:buNone/>
              <a:defRPr sz="1050" b="1">
                <a:solidFill>
                  <a:srgbClr val="9DA8CA"/>
                </a:solidFill>
                <a:latin typeface="DejaVu Sans"/>
                <a:ea typeface="DejaVu Sans"/>
                <a:cs typeface="DejaVu Sans"/>
              </a:defRPr>
            </a:lvl4pPr>
            <a:lvl5pPr algn="l">
              <a:buNone/>
              <a:defRPr sz="1050" b="1">
                <a:solidFill>
                  <a:srgbClr val="9DA8CA"/>
                </a:solidFill>
                <a:latin typeface="DejaVu Sans"/>
                <a:ea typeface="DejaVu Sans"/>
                <a:cs typeface="DejaVu Sans"/>
              </a:defRPr>
            </a:lvl5pPr>
            <a:lvl6pPr algn="l">
              <a:buNone/>
              <a:defRPr sz="1050" b="1">
                <a:solidFill>
                  <a:srgbClr val="9DA8CA"/>
                </a:solidFill>
                <a:latin typeface="DejaVu Sans"/>
                <a:ea typeface="DejaVu Sans"/>
                <a:cs typeface="DejaVu Sans"/>
              </a:defRPr>
            </a:lvl6pPr>
            <a:lvl7pPr algn="l">
              <a:buNone/>
              <a:defRPr sz="1050" b="1">
                <a:solidFill>
                  <a:srgbClr val="9DA8CA"/>
                </a:solidFill>
                <a:latin typeface="DejaVu Sans"/>
                <a:ea typeface="DejaVu Sans"/>
                <a:cs typeface="DejaVu Sans"/>
              </a:defRPr>
            </a:lvl7pPr>
            <a:lvl8pPr algn="l">
              <a:buNone/>
              <a:defRPr sz="1050" b="1">
                <a:solidFill>
                  <a:srgbClr val="9DA8CA"/>
                </a:solidFill>
                <a:latin typeface="DejaVu Sans"/>
                <a:ea typeface="DejaVu Sans"/>
                <a:cs typeface="DejaVu Sans"/>
              </a:defRPr>
            </a:lvl8pPr>
            <a:lvl9pPr algn="l">
              <a:buNone/>
              <a:defRPr sz="1050" b="1">
                <a:solidFill>
                  <a:srgbClr val="9DA8CA"/>
                </a:solidFill>
                <a:latin typeface="DejaVu Sans"/>
                <a:ea typeface="DejaVu Sans"/>
                <a:cs typeface="DejaVu Sans"/>
              </a:defRPr>
            </a:lvl9pPr>
          </a:lstStyle>
          <a:p xmlns:a="http://schemas.openxmlformats.org/drawingml/2006/main">
            <a:pPr algn="l">
              <a:lnSpc>
                <a:spcPct val="112000"/>
              </a:lnSpc>
              <a:buNone/>
              <a:defRPr sz="1050" b="1">
                <a:solidFill>
                  <a:srgbClr val="9DA8CA"/>
                </a:solidFill>
                <a:latin typeface="DejaVu Sans"/>
                <a:ea typeface="DejaVu Sans"/>
                <a:cs typeface="DejaVu Sans"/>
              </a:defRPr>
            </a:pPr>
            <a:r>
              <a:rPr sz="1050" b="1">
                <a:solidFill>
                  <a:srgbClr val="9DA8CA"/>
                </a:solidFill>
                <a:latin typeface="DejaVu Sans"/>
                <a:ea typeface="DejaVu Sans"/>
                <a:cs typeface="DejaVu Sans"/>
              </a:rPr>
              <a:t>Finux Labs</a:t>
            </a:r>
          </a:p>
        </p:txBody>
      </p:sp>
      <p:sp>
        <p:nvSpPr>
          <p:cNvPr id="4" name="slide-number">
            <a:extLst xmlns:a="http://schemas.openxmlformats.org/drawingml/2006/main">
              <a:ext uri="{FF2B5EF4-FFF2-40B4-BE49-F238E27FC236}">
                <a16:creationId xmlns:a16="http://schemas.microsoft.com/office/drawing/2014/main" id="{45E83E6F-2F15-4005-8E6B-471029FE64EF}"/>
              </a:ext>
            </a:extLst>
          </p:cNvPr>
          <p:cNvSpPr>
            <a:spLocks xmlns:a="http://schemas.openxmlformats.org/drawingml/2006/main" noGrp="1"/>
          </p:cNvSpPr>
          <p:nvPr/>
        </p:nvSpPr>
        <p:spPr>
          <a:xfrm xmlns:a="http://schemas.openxmlformats.org/drawingml/2006/main">
            <a:off x="11182350" y="647700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9DA8CA"/>
                </a:solidFill>
                <a:latin typeface="DejaVu Sans"/>
                <a:ea typeface="DejaVu Sans"/>
                <a:cs typeface="DejaVu Sans"/>
              </a:defRPr>
            </a:defPPr>
            <a:lvl1pPr algn="r">
              <a:buNone/>
              <a:defRPr sz="1050" b="0">
                <a:solidFill>
                  <a:srgbClr val="9DA8CA"/>
                </a:solidFill>
                <a:latin typeface="DejaVu Sans"/>
                <a:ea typeface="DejaVu Sans"/>
                <a:cs typeface="DejaVu Sans"/>
              </a:defRPr>
            </a:lvl1pPr>
            <a:lvl2pPr algn="r">
              <a:buNone/>
              <a:defRPr sz="1050" b="0">
                <a:solidFill>
                  <a:srgbClr val="9DA8CA"/>
                </a:solidFill>
                <a:latin typeface="DejaVu Sans"/>
                <a:ea typeface="DejaVu Sans"/>
                <a:cs typeface="DejaVu Sans"/>
              </a:defRPr>
            </a:lvl2pPr>
            <a:lvl3pPr algn="r">
              <a:buNone/>
              <a:defRPr sz="1050" b="0">
                <a:solidFill>
                  <a:srgbClr val="9DA8CA"/>
                </a:solidFill>
                <a:latin typeface="DejaVu Sans"/>
                <a:ea typeface="DejaVu Sans"/>
                <a:cs typeface="DejaVu Sans"/>
              </a:defRPr>
            </a:lvl3pPr>
            <a:lvl4pPr algn="r">
              <a:buNone/>
              <a:defRPr sz="1050" b="0">
                <a:solidFill>
                  <a:srgbClr val="9DA8CA"/>
                </a:solidFill>
                <a:latin typeface="DejaVu Sans"/>
                <a:ea typeface="DejaVu Sans"/>
                <a:cs typeface="DejaVu Sans"/>
              </a:defRPr>
            </a:lvl4pPr>
            <a:lvl5pPr algn="r">
              <a:buNone/>
              <a:defRPr sz="1050" b="0">
                <a:solidFill>
                  <a:srgbClr val="9DA8CA"/>
                </a:solidFill>
                <a:latin typeface="DejaVu Sans"/>
                <a:ea typeface="DejaVu Sans"/>
                <a:cs typeface="DejaVu Sans"/>
              </a:defRPr>
            </a:lvl5pPr>
            <a:lvl6pPr algn="r">
              <a:buNone/>
              <a:defRPr sz="1050" b="0">
                <a:solidFill>
                  <a:srgbClr val="9DA8CA"/>
                </a:solidFill>
                <a:latin typeface="DejaVu Sans"/>
                <a:ea typeface="DejaVu Sans"/>
                <a:cs typeface="DejaVu Sans"/>
              </a:defRPr>
            </a:lvl6pPr>
            <a:lvl7pPr algn="r">
              <a:buNone/>
              <a:defRPr sz="1050" b="0">
                <a:solidFill>
                  <a:srgbClr val="9DA8CA"/>
                </a:solidFill>
                <a:latin typeface="DejaVu Sans"/>
                <a:ea typeface="DejaVu Sans"/>
                <a:cs typeface="DejaVu Sans"/>
              </a:defRPr>
            </a:lvl7pPr>
            <a:lvl8pPr algn="r">
              <a:buNone/>
              <a:defRPr sz="1050" b="0">
                <a:solidFill>
                  <a:srgbClr val="9DA8CA"/>
                </a:solidFill>
                <a:latin typeface="DejaVu Sans"/>
                <a:ea typeface="DejaVu Sans"/>
                <a:cs typeface="DejaVu Sans"/>
              </a:defRPr>
            </a:lvl8pPr>
            <a:lvl9pPr algn="r">
              <a:buNone/>
              <a:defRPr sz="1050" b="0">
                <a:solidFill>
                  <a:srgbClr val="9DA8CA"/>
                </a:solidFill>
                <a:latin typeface="DejaVu Sans"/>
                <a:ea typeface="DejaVu Sans"/>
                <a:cs typeface="DejaVu Sans"/>
              </a:defRPr>
            </a:lvl9pPr>
          </a:lstStyle>
          <a:p xmlns:a="http://schemas.openxmlformats.org/drawingml/2006/main">
            <a:pPr algn="r">
              <a:lnSpc>
                <a:spcPct val="112000"/>
              </a:lnSpc>
              <a:buNone/>
              <a:defRPr sz="1050" b="0">
                <a:solidFill>
                  <a:srgbClr val="9DA8CA"/>
                </a:solidFill>
                <a:latin typeface="DejaVu Sans"/>
                <a:ea typeface="DejaVu Sans"/>
                <a:cs typeface="DejaVu Sans"/>
              </a:defRPr>
            </a:pPr>
            <a:r>
              <a:rPr sz="1050" b="0">
                <a:solidFill>
                  <a:srgbClr val="9DA8CA"/>
                </a:solidFill>
                <a:latin typeface="DejaVu Sans"/>
                <a:ea typeface="DejaVu Sans"/>
                <a:cs typeface="DejaVu Sans"/>
              </a:rPr>
              <a:t>15</a:t>
            </a:r>
          </a:p>
        </p:txBody>
      </p:sp>
      <p:sp>
        <p:nvSpPr>
          <p:cNvPr id="5" name="source-footnote">
            <a:extLst xmlns:a="http://schemas.openxmlformats.org/drawingml/2006/main">
              <a:ext uri="{FF2B5EF4-FFF2-40B4-BE49-F238E27FC236}">
                <a16:creationId xmlns:a16="http://schemas.microsoft.com/office/drawing/2014/main" id="{6FBFE279-F0A4-4D49-BC31-457D247450A6}"/>
              </a:ext>
            </a:extLst>
          </p:cNvPr>
          <p:cNvSpPr>
            <a:spLocks xmlns:a="http://schemas.openxmlformats.org/drawingml/2006/main" noGrp="1"/>
          </p:cNvSpPr>
          <p:nvPr/>
        </p:nvSpPr>
        <p:spPr>
          <a:xfrm xmlns:a="http://schemas.openxmlformats.org/drawingml/2006/main">
            <a:off x="552450" y="6105525"/>
            <a:ext cx="11096625"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13" b="0">
                <a:solidFill>
                  <a:srgbClr val="9DA8CA"/>
                </a:solidFill>
                <a:latin typeface="DejaVu Sans"/>
                <a:ea typeface="DejaVu Sans"/>
                <a:cs typeface="DejaVu Sans"/>
              </a:defRPr>
            </a:defPPr>
            <a:lvl1pPr algn="l">
              <a:buNone/>
              <a:defRPr sz="1013" b="0">
                <a:solidFill>
                  <a:srgbClr val="9DA8CA"/>
                </a:solidFill>
                <a:latin typeface="DejaVu Sans"/>
                <a:ea typeface="DejaVu Sans"/>
                <a:cs typeface="DejaVu Sans"/>
              </a:defRPr>
            </a:lvl1pPr>
            <a:lvl2pPr algn="l">
              <a:buNone/>
              <a:defRPr sz="1013" b="0">
                <a:solidFill>
                  <a:srgbClr val="9DA8CA"/>
                </a:solidFill>
                <a:latin typeface="DejaVu Sans"/>
                <a:ea typeface="DejaVu Sans"/>
                <a:cs typeface="DejaVu Sans"/>
              </a:defRPr>
            </a:lvl2pPr>
            <a:lvl3pPr algn="l">
              <a:buNone/>
              <a:defRPr sz="1013" b="0">
                <a:solidFill>
                  <a:srgbClr val="9DA8CA"/>
                </a:solidFill>
                <a:latin typeface="DejaVu Sans"/>
                <a:ea typeface="DejaVu Sans"/>
                <a:cs typeface="DejaVu Sans"/>
              </a:defRPr>
            </a:lvl3pPr>
            <a:lvl4pPr algn="l">
              <a:buNone/>
              <a:defRPr sz="1013" b="0">
                <a:solidFill>
                  <a:srgbClr val="9DA8CA"/>
                </a:solidFill>
                <a:latin typeface="DejaVu Sans"/>
                <a:ea typeface="DejaVu Sans"/>
                <a:cs typeface="DejaVu Sans"/>
              </a:defRPr>
            </a:lvl4pPr>
            <a:lvl5pPr algn="l">
              <a:buNone/>
              <a:defRPr sz="1013" b="0">
                <a:solidFill>
                  <a:srgbClr val="9DA8CA"/>
                </a:solidFill>
                <a:latin typeface="DejaVu Sans"/>
                <a:ea typeface="DejaVu Sans"/>
                <a:cs typeface="DejaVu Sans"/>
              </a:defRPr>
            </a:lvl5pPr>
            <a:lvl6pPr algn="l">
              <a:buNone/>
              <a:defRPr sz="1013" b="0">
                <a:solidFill>
                  <a:srgbClr val="9DA8CA"/>
                </a:solidFill>
                <a:latin typeface="DejaVu Sans"/>
                <a:ea typeface="DejaVu Sans"/>
                <a:cs typeface="DejaVu Sans"/>
              </a:defRPr>
            </a:lvl6pPr>
            <a:lvl7pPr algn="l">
              <a:buNone/>
              <a:defRPr sz="1013" b="0">
                <a:solidFill>
                  <a:srgbClr val="9DA8CA"/>
                </a:solidFill>
                <a:latin typeface="DejaVu Sans"/>
                <a:ea typeface="DejaVu Sans"/>
                <a:cs typeface="DejaVu Sans"/>
              </a:defRPr>
            </a:lvl7pPr>
            <a:lvl8pPr algn="l">
              <a:buNone/>
              <a:defRPr sz="1013" b="0">
                <a:solidFill>
                  <a:srgbClr val="9DA8CA"/>
                </a:solidFill>
                <a:latin typeface="DejaVu Sans"/>
                <a:ea typeface="DejaVu Sans"/>
                <a:cs typeface="DejaVu Sans"/>
              </a:defRPr>
            </a:lvl8pPr>
            <a:lvl9pPr algn="l">
              <a:buNone/>
              <a:defRPr sz="1013" b="0">
                <a:solidFill>
                  <a:srgbClr val="9DA8CA"/>
                </a:solidFill>
                <a:latin typeface="DejaVu Sans"/>
                <a:ea typeface="DejaVu Sans"/>
                <a:cs typeface="DejaVu Sans"/>
              </a:defRPr>
            </a:lvl9pPr>
          </a:lstStyle>
          <a:p xmlns:a="http://schemas.openxmlformats.org/drawingml/2006/main">
            <a:pPr algn="l">
              <a:lnSpc>
                <a:spcPct val="112000"/>
              </a:lnSpc>
              <a:buNone/>
              <a:defRPr sz="1013" b="0">
                <a:solidFill>
                  <a:srgbClr val="9DA8CA"/>
                </a:solidFill>
                <a:latin typeface="DejaVu Sans"/>
                <a:ea typeface="DejaVu Sans"/>
                <a:cs typeface="DejaVu Sans"/>
              </a:defRPr>
            </a:pPr>
            <a:r>
              <a:rPr sz="1013" b="0">
                <a:solidFill>
                  <a:srgbClr val="9DA8CA"/>
                </a:solidFill>
                <a:latin typeface="DejaVu Sans"/>
                <a:ea typeface="DejaVu Sans"/>
                <a:cs typeface="DejaVu Sans"/>
              </a:rPr>
              <a:t>Government R&amp;D support may extend runway, subject to eligibility and approval. The base plan excludes unapproved assistance.</a:t>
            </a:r>
          </a:p>
        </p:txBody>
      </p:sp>
      <p:sp>
        <p:nvSpPr>
          <p:cNvPr id="6" name="ask-amount">
            <a:extLst xmlns:a="http://schemas.openxmlformats.org/drawingml/2006/main">
              <a:ext uri="{FF2B5EF4-FFF2-40B4-BE49-F238E27FC236}">
                <a16:creationId xmlns:a16="http://schemas.microsoft.com/office/drawing/2014/main" id="{3332DE78-375B-47E6-8A13-C97A0C6C42CF}"/>
              </a:ext>
            </a:extLst>
          </p:cNvPr>
          <p:cNvSpPr>
            <a:spLocks xmlns:a="http://schemas.openxmlformats.org/drawingml/2006/main" noGrp="1"/>
          </p:cNvSpPr>
          <p:nvPr/>
        </p:nvSpPr>
        <p:spPr>
          <a:xfrm xmlns:a="http://schemas.openxmlformats.org/drawingml/2006/main">
            <a:off x="552450" y="2057400"/>
            <a:ext cx="504825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6225" b="1">
                <a:solidFill>
                  <a:srgbClr val="52E0C4"/>
                </a:solidFill>
                <a:latin typeface="DejaVu Sans"/>
                <a:ea typeface="DejaVu Sans"/>
                <a:cs typeface="DejaVu Sans"/>
              </a:defRPr>
            </a:defPPr>
            <a:lvl1pPr algn="l">
              <a:buNone/>
              <a:defRPr sz="6225" b="1">
                <a:solidFill>
                  <a:srgbClr val="52E0C4"/>
                </a:solidFill>
                <a:latin typeface="DejaVu Sans"/>
                <a:ea typeface="DejaVu Sans"/>
                <a:cs typeface="DejaVu Sans"/>
              </a:defRPr>
            </a:lvl1pPr>
            <a:lvl2pPr algn="l">
              <a:buNone/>
              <a:defRPr sz="6225" b="1">
                <a:solidFill>
                  <a:srgbClr val="52E0C4"/>
                </a:solidFill>
                <a:latin typeface="DejaVu Sans"/>
                <a:ea typeface="DejaVu Sans"/>
                <a:cs typeface="DejaVu Sans"/>
              </a:defRPr>
            </a:lvl2pPr>
            <a:lvl3pPr algn="l">
              <a:buNone/>
              <a:defRPr sz="6225" b="1">
                <a:solidFill>
                  <a:srgbClr val="52E0C4"/>
                </a:solidFill>
                <a:latin typeface="DejaVu Sans"/>
                <a:ea typeface="DejaVu Sans"/>
                <a:cs typeface="DejaVu Sans"/>
              </a:defRPr>
            </a:lvl3pPr>
            <a:lvl4pPr algn="l">
              <a:buNone/>
              <a:defRPr sz="6225" b="1">
                <a:solidFill>
                  <a:srgbClr val="52E0C4"/>
                </a:solidFill>
                <a:latin typeface="DejaVu Sans"/>
                <a:ea typeface="DejaVu Sans"/>
                <a:cs typeface="DejaVu Sans"/>
              </a:defRPr>
            </a:lvl4pPr>
            <a:lvl5pPr algn="l">
              <a:buNone/>
              <a:defRPr sz="6225" b="1">
                <a:solidFill>
                  <a:srgbClr val="52E0C4"/>
                </a:solidFill>
                <a:latin typeface="DejaVu Sans"/>
                <a:ea typeface="DejaVu Sans"/>
                <a:cs typeface="DejaVu Sans"/>
              </a:defRPr>
            </a:lvl5pPr>
            <a:lvl6pPr algn="l">
              <a:buNone/>
              <a:defRPr sz="6225" b="1">
                <a:solidFill>
                  <a:srgbClr val="52E0C4"/>
                </a:solidFill>
                <a:latin typeface="DejaVu Sans"/>
                <a:ea typeface="DejaVu Sans"/>
                <a:cs typeface="DejaVu Sans"/>
              </a:defRPr>
            </a:lvl6pPr>
            <a:lvl7pPr algn="l">
              <a:buNone/>
              <a:defRPr sz="6225" b="1">
                <a:solidFill>
                  <a:srgbClr val="52E0C4"/>
                </a:solidFill>
                <a:latin typeface="DejaVu Sans"/>
                <a:ea typeface="DejaVu Sans"/>
                <a:cs typeface="DejaVu Sans"/>
              </a:defRPr>
            </a:lvl7pPr>
            <a:lvl8pPr algn="l">
              <a:buNone/>
              <a:defRPr sz="6225" b="1">
                <a:solidFill>
                  <a:srgbClr val="52E0C4"/>
                </a:solidFill>
                <a:latin typeface="DejaVu Sans"/>
                <a:ea typeface="DejaVu Sans"/>
                <a:cs typeface="DejaVu Sans"/>
              </a:defRPr>
            </a:lvl8pPr>
            <a:lvl9pPr algn="l">
              <a:buNone/>
              <a:defRPr sz="6225" b="1">
                <a:solidFill>
                  <a:srgbClr val="52E0C4"/>
                </a:solidFill>
                <a:latin typeface="DejaVu Sans"/>
                <a:ea typeface="DejaVu Sans"/>
                <a:cs typeface="DejaVu Sans"/>
              </a:defRPr>
            </a:lvl9pPr>
          </a:lstStyle>
          <a:p xmlns:a="http://schemas.openxmlformats.org/drawingml/2006/main">
            <a:pPr algn="l">
              <a:lnSpc>
                <a:spcPct val="112000"/>
              </a:lnSpc>
              <a:buNone/>
              <a:defRPr sz="6225" b="1">
                <a:solidFill>
                  <a:srgbClr val="52E0C4"/>
                </a:solidFill>
                <a:latin typeface="DejaVu Sans"/>
                <a:ea typeface="DejaVu Sans"/>
                <a:cs typeface="DejaVu Sans"/>
              </a:defRPr>
            </a:pPr>
            <a:r>
              <a:rPr sz="6225" b="1">
                <a:solidFill>
                  <a:srgbClr val="52E0C4"/>
                </a:solidFill>
                <a:latin typeface="DejaVu Sans"/>
                <a:ea typeface="DejaVu Sans"/>
                <a:cs typeface="DejaVu Sans"/>
              </a:rPr>
              <a:t>C$200k</a:t>
            </a:r>
          </a:p>
        </p:txBody>
      </p:sp>
      <p:sp>
        <p:nvSpPr>
          <p:cNvPr id="7" name="ask-runway">
            <a:extLst xmlns:a="http://schemas.openxmlformats.org/drawingml/2006/main">
              <a:ext uri="{FF2B5EF4-FFF2-40B4-BE49-F238E27FC236}">
                <a16:creationId xmlns:a16="http://schemas.microsoft.com/office/drawing/2014/main" id="{C3A68991-7B98-4E93-9913-25640BD94EAD}"/>
              </a:ext>
            </a:extLst>
          </p:cNvPr>
          <p:cNvSpPr>
            <a:spLocks xmlns:a="http://schemas.openxmlformats.org/drawingml/2006/main" noGrp="1"/>
          </p:cNvSpPr>
          <p:nvPr/>
        </p:nvSpPr>
        <p:spPr>
          <a:xfrm xmlns:a="http://schemas.openxmlformats.org/drawingml/2006/main">
            <a:off x="590550" y="3286125"/>
            <a:ext cx="49530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CBD2EB"/>
                </a:solidFill>
                <a:latin typeface="DejaVu Sans"/>
                <a:ea typeface="DejaVu Sans"/>
                <a:cs typeface="DejaVu Sans"/>
              </a:defRPr>
            </a:defPPr>
            <a:lvl1pPr algn="l">
              <a:buNone/>
              <a:defRPr sz="2250" b="0">
                <a:solidFill>
                  <a:srgbClr val="CBD2EB"/>
                </a:solidFill>
                <a:latin typeface="DejaVu Sans"/>
                <a:ea typeface="DejaVu Sans"/>
                <a:cs typeface="DejaVu Sans"/>
              </a:defRPr>
            </a:lvl1pPr>
            <a:lvl2pPr algn="l">
              <a:buNone/>
              <a:defRPr sz="2250" b="0">
                <a:solidFill>
                  <a:srgbClr val="CBD2EB"/>
                </a:solidFill>
                <a:latin typeface="DejaVu Sans"/>
                <a:ea typeface="DejaVu Sans"/>
                <a:cs typeface="DejaVu Sans"/>
              </a:defRPr>
            </a:lvl2pPr>
            <a:lvl3pPr algn="l">
              <a:buNone/>
              <a:defRPr sz="2250" b="0">
                <a:solidFill>
                  <a:srgbClr val="CBD2EB"/>
                </a:solidFill>
                <a:latin typeface="DejaVu Sans"/>
                <a:ea typeface="DejaVu Sans"/>
                <a:cs typeface="DejaVu Sans"/>
              </a:defRPr>
            </a:lvl3pPr>
            <a:lvl4pPr algn="l">
              <a:buNone/>
              <a:defRPr sz="2250" b="0">
                <a:solidFill>
                  <a:srgbClr val="CBD2EB"/>
                </a:solidFill>
                <a:latin typeface="DejaVu Sans"/>
                <a:ea typeface="DejaVu Sans"/>
                <a:cs typeface="DejaVu Sans"/>
              </a:defRPr>
            </a:lvl4pPr>
            <a:lvl5pPr algn="l">
              <a:buNone/>
              <a:defRPr sz="2250" b="0">
                <a:solidFill>
                  <a:srgbClr val="CBD2EB"/>
                </a:solidFill>
                <a:latin typeface="DejaVu Sans"/>
                <a:ea typeface="DejaVu Sans"/>
                <a:cs typeface="DejaVu Sans"/>
              </a:defRPr>
            </a:lvl5pPr>
            <a:lvl6pPr algn="l">
              <a:buNone/>
              <a:defRPr sz="2250" b="0">
                <a:solidFill>
                  <a:srgbClr val="CBD2EB"/>
                </a:solidFill>
                <a:latin typeface="DejaVu Sans"/>
                <a:ea typeface="DejaVu Sans"/>
                <a:cs typeface="DejaVu Sans"/>
              </a:defRPr>
            </a:lvl6pPr>
            <a:lvl7pPr algn="l">
              <a:buNone/>
              <a:defRPr sz="2250" b="0">
                <a:solidFill>
                  <a:srgbClr val="CBD2EB"/>
                </a:solidFill>
                <a:latin typeface="DejaVu Sans"/>
                <a:ea typeface="DejaVu Sans"/>
                <a:cs typeface="DejaVu Sans"/>
              </a:defRPr>
            </a:lvl7pPr>
            <a:lvl8pPr algn="l">
              <a:buNone/>
              <a:defRPr sz="2250" b="0">
                <a:solidFill>
                  <a:srgbClr val="CBD2EB"/>
                </a:solidFill>
                <a:latin typeface="DejaVu Sans"/>
                <a:ea typeface="DejaVu Sans"/>
                <a:cs typeface="DejaVu Sans"/>
              </a:defRPr>
            </a:lvl8pPr>
            <a:lvl9pPr algn="l">
              <a:buNone/>
              <a:defRPr sz="2250" b="0">
                <a:solidFill>
                  <a:srgbClr val="CBD2EB"/>
                </a:solidFill>
                <a:latin typeface="DejaVu Sans"/>
                <a:ea typeface="DejaVu Sans"/>
                <a:cs typeface="DejaVu Sans"/>
              </a:defRPr>
            </a:lvl9pPr>
          </a:lstStyle>
          <a:p xmlns:a="http://schemas.openxmlformats.org/drawingml/2006/main">
            <a:pPr algn="l">
              <a:lnSpc>
                <a:spcPct val="112000"/>
              </a:lnSpc>
              <a:buNone/>
              <a:defRPr sz="2250" b="0">
                <a:solidFill>
                  <a:srgbClr val="CBD2EB"/>
                </a:solidFill>
                <a:latin typeface="DejaVu Sans"/>
                <a:ea typeface="DejaVu Sans"/>
                <a:cs typeface="DejaVu Sans"/>
              </a:defRPr>
            </a:pPr>
            <a:r>
              <a:rPr sz="2250" b="0">
                <a:solidFill>
                  <a:srgbClr val="CBD2EB"/>
                </a:solidFill>
                <a:latin typeface="DejaVu Sans"/>
                <a:ea typeface="DejaVu Sans"/>
                <a:cs typeface="DejaVu Sans"/>
              </a:rPr>
              <a:t>18 months</a:t>
            </a:r>
          </a:p>
          <a:p xmlns:a="http://schemas.openxmlformats.org/drawingml/2006/main">
            <a:pPr algn="l">
              <a:lnSpc>
                <a:spcPct val="112000"/>
              </a:lnSpc>
              <a:buNone/>
              <a:defRPr sz="2250" b="0">
                <a:solidFill>
                  <a:srgbClr val="CBD2EB"/>
                </a:solidFill>
                <a:latin typeface="DejaVu Sans"/>
                <a:ea typeface="DejaVu Sans"/>
                <a:cs typeface="DejaVu Sans"/>
              </a:defRPr>
            </a:pPr>
            <a:r>
              <a:rPr sz="2250" b="0">
                <a:solidFill>
                  <a:srgbClr val="CBD2EB"/>
                </a:solidFill>
                <a:latin typeface="DejaVu Sans"/>
                <a:ea typeface="DejaVu Sans"/>
                <a:cs typeface="DejaVu Sans"/>
              </a:rPr>
              <a:t>≈C$11,100 monthly budget</a:t>
            </a:r>
          </a:p>
        </p:txBody>
      </p:sp>
      <p:sp>
        <p:nvSpPr>
          <p:cNvPr id="8" name="ask-outcome">
            <a:extLst xmlns:a="http://schemas.openxmlformats.org/drawingml/2006/main">
              <a:ext uri="{FF2B5EF4-FFF2-40B4-BE49-F238E27FC236}">
                <a16:creationId xmlns:a16="http://schemas.microsoft.com/office/drawing/2014/main" id="{165D3CF8-5FBB-414B-A577-5DB764E00739}"/>
              </a:ext>
            </a:extLst>
          </p:cNvPr>
          <p:cNvSpPr>
            <a:spLocks xmlns:a="http://schemas.openxmlformats.org/drawingml/2006/main" noGrp="1"/>
          </p:cNvSpPr>
          <p:nvPr/>
        </p:nvSpPr>
        <p:spPr>
          <a:xfrm xmlns:a="http://schemas.openxmlformats.org/drawingml/2006/main">
            <a:off x="590550" y="4686300"/>
            <a:ext cx="4905375" cy="1219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B9A8FF"/>
                </a:solidFill>
                <a:latin typeface="DejaVu Sans"/>
                <a:ea typeface="DejaVu Sans"/>
                <a:cs typeface="DejaVu Sans"/>
              </a:defRPr>
            </a:defPPr>
            <a:lvl1pPr algn="l">
              <a:buNone/>
              <a:defRPr sz="2100" b="1">
                <a:solidFill>
                  <a:srgbClr val="B9A8FF"/>
                </a:solidFill>
                <a:latin typeface="DejaVu Sans"/>
                <a:ea typeface="DejaVu Sans"/>
                <a:cs typeface="DejaVu Sans"/>
              </a:defRPr>
            </a:lvl1pPr>
            <a:lvl2pPr algn="l">
              <a:buNone/>
              <a:defRPr sz="2100" b="1">
                <a:solidFill>
                  <a:srgbClr val="B9A8FF"/>
                </a:solidFill>
                <a:latin typeface="DejaVu Sans"/>
                <a:ea typeface="DejaVu Sans"/>
                <a:cs typeface="DejaVu Sans"/>
              </a:defRPr>
            </a:lvl2pPr>
            <a:lvl3pPr algn="l">
              <a:buNone/>
              <a:defRPr sz="2100" b="1">
                <a:solidFill>
                  <a:srgbClr val="B9A8FF"/>
                </a:solidFill>
                <a:latin typeface="DejaVu Sans"/>
                <a:ea typeface="DejaVu Sans"/>
                <a:cs typeface="DejaVu Sans"/>
              </a:defRPr>
            </a:lvl3pPr>
            <a:lvl4pPr algn="l">
              <a:buNone/>
              <a:defRPr sz="2100" b="1">
                <a:solidFill>
                  <a:srgbClr val="B9A8FF"/>
                </a:solidFill>
                <a:latin typeface="DejaVu Sans"/>
                <a:ea typeface="DejaVu Sans"/>
                <a:cs typeface="DejaVu Sans"/>
              </a:defRPr>
            </a:lvl4pPr>
            <a:lvl5pPr algn="l">
              <a:buNone/>
              <a:defRPr sz="2100" b="1">
                <a:solidFill>
                  <a:srgbClr val="B9A8FF"/>
                </a:solidFill>
                <a:latin typeface="DejaVu Sans"/>
                <a:ea typeface="DejaVu Sans"/>
                <a:cs typeface="DejaVu Sans"/>
              </a:defRPr>
            </a:lvl5pPr>
            <a:lvl6pPr algn="l">
              <a:buNone/>
              <a:defRPr sz="2100" b="1">
                <a:solidFill>
                  <a:srgbClr val="B9A8FF"/>
                </a:solidFill>
                <a:latin typeface="DejaVu Sans"/>
                <a:ea typeface="DejaVu Sans"/>
                <a:cs typeface="DejaVu Sans"/>
              </a:defRPr>
            </a:lvl6pPr>
            <a:lvl7pPr algn="l">
              <a:buNone/>
              <a:defRPr sz="2100" b="1">
                <a:solidFill>
                  <a:srgbClr val="B9A8FF"/>
                </a:solidFill>
                <a:latin typeface="DejaVu Sans"/>
                <a:ea typeface="DejaVu Sans"/>
                <a:cs typeface="DejaVu Sans"/>
              </a:defRPr>
            </a:lvl7pPr>
            <a:lvl8pPr algn="l">
              <a:buNone/>
              <a:defRPr sz="2100" b="1">
                <a:solidFill>
                  <a:srgbClr val="B9A8FF"/>
                </a:solidFill>
                <a:latin typeface="DejaVu Sans"/>
                <a:ea typeface="DejaVu Sans"/>
                <a:cs typeface="DejaVu Sans"/>
              </a:defRPr>
            </a:lvl8pPr>
            <a:lvl9pPr algn="l">
              <a:buNone/>
              <a:defRPr sz="2100" b="1">
                <a:solidFill>
                  <a:srgbClr val="B9A8FF"/>
                </a:solidFill>
                <a:latin typeface="DejaVu Sans"/>
                <a:ea typeface="DejaVu Sans"/>
                <a:cs typeface="DejaVu Sans"/>
              </a:defRPr>
            </a:lvl9pPr>
          </a:lstStyle>
          <a:p xmlns:a="http://schemas.openxmlformats.org/drawingml/2006/main">
            <a:pPr algn="l">
              <a:lnSpc>
                <a:spcPct val="112000"/>
              </a:lnSpc>
              <a:buNone/>
              <a:defRPr sz="2100" b="1">
                <a:solidFill>
                  <a:srgbClr val="B9A8FF"/>
                </a:solidFill>
                <a:latin typeface="DejaVu Sans"/>
                <a:ea typeface="DejaVu Sans"/>
                <a:cs typeface="DejaVu Sans"/>
              </a:defRPr>
            </a:pPr>
            <a:r>
              <a:rPr sz="2100" b="1">
                <a:solidFill>
                  <a:srgbClr val="B9A8FF"/>
                </a:solidFill>
                <a:latin typeface="DejaVu Sans"/>
                <a:ea typeface="DejaVu Sans"/>
                <a:cs typeface="DejaVu Sans"/>
              </a:rPr>
              <a:t>Target: three paid pilots</a:t>
            </a:r>
          </a:p>
          <a:p xmlns:a="http://schemas.openxmlformats.org/drawingml/2006/main">
            <a:pPr algn="l">
              <a:lnSpc>
                <a:spcPct val="112000"/>
              </a:lnSpc>
              <a:buNone/>
              <a:defRPr sz="2100" b="1">
                <a:solidFill>
                  <a:srgbClr val="B9A8FF"/>
                </a:solidFill>
                <a:latin typeface="DejaVu Sans"/>
                <a:ea typeface="DejaVu Sans"/>
                <a:cs typeface="DejaVu Sans"/>
              </a:defRPr>
            </a:pPr>
            <a:r>
              <a:rPr sz="2100" b="1">
                <a:solidFill>
                  <a:srgbClr val="B9A8FF"/>
                </a:solidFill>
                <a:latin typeface="DejaVu Sans"/>
                <a:ea typeface="DejaVu Sans"/>
                <a:cs typeface="DejaVu Sans"/>
              </a:rPr>
              <a:t>and initial recurring revenue.</a:t>
            </a:r>
          </a:p>
        </p:txBody>
      </p:sp>
      <p:graphicFrame>
        <p:nvGraphicFramePr>
          <p:cNvPr id="9" name="">
            <a:extLst xmlns:a="http://schemas.openxmlformats.org/drawingml/2006/main">
              <a:ext uri="{FF2B5EF4-FFF2-40B4-BE49-F238E27FC236}">
                <a16:creationId xmlns:a16="http://schemas.microsoft.com/office/drawing/2014/main" id="{DF8279FF-1479-497B-9398-025C4B513D85}"/>
              </a:ext>
            </a:extLst>
          </p:cNvPr>
          <p:cNvGraphicFramePr/>
          <p:nvPr/>
        </p:nvGraphicFramePr>
        <p:xfrm>
          <a:off xmlns:a="http://schemas.openxmlformats.org/drawingml/2006/main" x="6153150" y="2000250"/>
          <a:ext xmlns:a="http://schemas.openxmlformats.org/drawingml/2006/main" cx="5486400" cy="3867150"/>
        </p:xfrm>
        <a:graphic xmlns:a="http://schemas.openxmlformats.org/drawingml/2006/main">
          <a:graphicData uri="http://schemas.openxmlformats.org/drawingml/2006/table">
            <a:tbl>
              <a:tblPr firstRow="1" bandRow="0"/>
              <a:tblGrid>
                <a:gridCol w="3810000"/>
                <a:gridCol w="1676400"/>
              </a:tblGrid>
              <a:tr h="483394">
                <a:tc>
                  <a:txBody>
                    <a:bodyPr wrap="square" lIns="114300" tIns="76200" rIns="95250" bIns="76200">
                      <a:noAutofit/>
                    </a:bodyPr>
                    <a:lstStyle/>
                    <a:p>
                      <a:r>
                        <a:rPr sz="1500" b="1">
                          <a:solidFill>
                            <a:srgbClr val="F6F7FF"/>
                          </a:solidFill>
                          <a:latin typeface="DejaVu Sans"/>
                          <a:ea typeface="DejaVu Sans"/>
                          <a:cs typeface="DejaVu Sans"/>
                        </a:rPr>
                        <a:t>Use of funds</a:t>
                      </a:r>
                    </a:p>
                  </a:txBody>
                  <a:tcPr marL="91440" marR="91440" marT="45720" marB="45720" anchor="ctr">
                    <a:lnL w="6191">
                      <a:solidFill>
                        <a:srgbClr val="3C4568"/>
                      </a:solidFill>
                      <a:prstDash val="solid"/>
                    </a:lnL>
                    <a:lnR w="6191">
                      <a:solidFill>
                        <a:srgbClr val="3C4568"/>
                      </a:solidFill>
                      <a:prstDash val="solid"/>
                    </a:lnR>
                    <a:lnT w="6191">
                      <a:solidFill>
                        <a:srgbClr val="3C4568"/>
                      </a:solidFill>
                      <a:prstDash val="solid"/>
                    </a:lnT>
                    <a:lnB w="6191">
                      <a:solidFill>
                        <a:srgbClr val="3C4568"/>
                      </a:solidFill>
                      <a:prstDash val="solid"/>
                    </a:lnB>
                    <a:solidFill>
                      <a:srgbClr val="7357FF"/>
                    </a:solidFill>
                  </a:tcPr>
                </a:tc>
                <a:tc>
                  <a:txBody>
                    <a:bodyPr wrap="square" lIns="114300" tIns="76200" rIns="95250" bIns="76200">
                      <a:noAutofit/>
                    </a:bodyPr>
                    <a:lstStyle/>
                    <a:p>
                      <a:r>
                        <a:rPr sz="1500" b="1">
                          <a:solidFill>
                            <a:srgbClr val="F6F7FF"/>
                          </a:solidFill>
                          <a:latin typeface="DejaVu Sans"/>
                          <a:ea typeface="DejaVu Sans"/>
                          <a:cs typeface="DejaVu Sans"/>
                        </a:rPr>
                        <a:t>C$</a:t>
                      </a:r>
                    </a:p>
                  </a:txBody>
                  <a:tcPr marL="91440" marR="91440" marT="45720" marB="45720" anchor="ctr">
                    <a:lnR w="6191">
                      <a:solidFill>
                        <a:srgbClr val="3C4568"/>
                      </a:solidFill>
                      <a:prstDash val="solid"/>
                    </a:lnR>
                    <a:lnT w="6191">
                      <a:solidFill>
                        <a:srgbClr val="3C4568"/>
                      </a:solidFill>
                      <a:prstDash val="solid"/>
                    </a:lnT>
                    <a:lnB w="6191">
                      <a:solidFill>
                        <a:srgbClr val="3C4568"/>
                      </a:solidFill>
                      <a:prstDash val="solid"/>
                    </a:lnB>
                    <a:solidFill>
                      <a:srgbClr val="7357FF"/>
                    </a:solidFill>
                  </a:tcPr>
                </a:tc>
              </a:tr>
              <a:tr h="483394">
                <a:tc>
                  <a:txBody>
                    <a:bodyPr wrap="square" lIns="114300" tIns="76200" rIns="95250" bIns="76200">
                      <a:noAutofit/>
                    </a:bodyPr>
                    <a:lstStyle/>
                    <a:p>
                      <a:r>
                        <a:rPr sz="1500" b="0">
                          <a:solidFill>
                            <a:srgbClr val="CBD2EB"/>
                          </a:solidFill>
                          <a:latin typeface="DejaVu Sans"/>
                          <a:ea typeface="DejaVu Sans"/>
                          <a:cs typeface="DejaVu Sans"/>
                        </a:rPr>
                        <a:t>Founder and engineering</a:t>
                      </a:r>
                    </a:p>
                  </a:txBody>
                  <a:tcPr marL="91440" marR="91440" marT="45720" marB="45720" anchor="ctr">
                    <a:lnL w="6191">
                      <a:solidFill>
                        <a:srgbClr val="3C4568"/>
                      </a:solidFill>
                      <a:prstDash val="solid"/>
                    </a:lnL>
                    <a:lnR w="6191">
                      <a:solidFill>
                        <a:srgbClr val="3C4568"/>
                      </a:solidFill>
                      <a:prstDash val="solid"/>
                    </a:lnR>
                    <a:lnB w="6191">
                      <a:solidFill>
                        <a:srgbClr val="3C4568"/>
                      </a:solidFill>
                      <a:prstDash val="solid"/>
                    </a:lnB>
                    <a:solidFill>
                      <a:srgbClr val="1B2240"/>
                    </a:solidFill>
                  </a:tcPr>
                </a:tc>
                <a:tc>
                  <a:txBody>
                    <a:bodyPr wrap="square" lIns="114300" tIns="76200" rIns="95250" bIns="76200">
                      <a:noAutofit/>
                    </a:bodyPr>
                    <a:lstStyle/>
                    <a:p>
                      <a:r>
                        <a:rPr sz="1500" b="0">
                          <a:solidFill>
                            <a:srgbClr val="CBD2EB"/>
                          </a:solidFill>
                          <a:latin typeface="DejaVu Sans"/>
                          <a:ea typeface="DejaVu Sans"/>
                          <a:cs typeface="DejaVu Sans"/>
                        </a:rPr>
                        <a:t>120,000</a:t>
                      </a:r>
                    </a:p>
                  </a:txBody>
                  <a:tcPr marL="91440" marR="91440" marT="45720" marB="45720" anchor="ctr">
                    <a:lnR w="6191">
                      <a:solidFill>
                        <a:srgbClr val="3C4568"/>
                      </a:solidFill>
                      <a:prstDash val="solid"/>
                    </a:lnR>
                    <a:lnB w="6191">
                      <a:solidFill>
                        <a:srgbClr val="3C4568"/>
                      </a:solidFill>
                      <a:prstDash val="solid"/>
                    </a:lnB>
                    <a:solidFill>
                      <a:srgbClr val="1B2240"/>
                    </a:solidFill>
                  </a:tcPr>
                </a:tc>
              </a:tr>
              <a:tr h="483394">
                <a:tc>
                  <a:txBody>
                    <a:bodyPr wrap="square" lIns="114300" tIns="76200" rIns="95250" bIns="76200">
                      <a:noAutofit/>
                    </a:bodyPr>
                    <a:lstStyle/>
                    <a:p>
                      <a:r>
                        <a:rPr sz="1500" b="0">
                          <a:solidFill>
                            <a:srgbClr val="CBD2EB"/>
                          </a:solidFill>
                          <a:latin typeface="DejaVu Sans"/>
                          <a:ea typeface="DejaVu Sans"/>
                          <a:cs typeface="DejaVu Sans"/>
                        </a:rPr>
                        <a:t>Procurement and pilots</a:t>
                      </a:r>
                    </a:p>
                  </a:txBody>
                  <a:tcPr marL="91440" marR="91440" marT="45720" marB="45720" anchor="ctr">
                    <a:lnL w="6191">
                      <a:solidFill>
                        <a:srgbClr val="3C4568"/>
                      </a:solidFill>
                      <a:prstDash val="solid"/>
                    </a:lnL>
                    <a:lnR w="6191">
                      <a:solidFill>
                        <a:srgbClr val="3C4568"/>
                      </a:solidFill>
                      <a:prstDash val="solid"/>
                    </a:lnR>
                    <a:lnB w="6191">
                      <a:solidFill>
                        <a:srgbClr val="3C4568"/>
                      </a:solidFill>
                      <a:prstDash val="solid"/>
                    </a:lnB>
                    <a:solidFill>
                      <a:srgbClr val="1B2240"/>
                    </a:solidFill>
                  </a:tcPr>
                </a:tc>
                <a:tc>
                  <a:txBody>
                    <a:bodyPr wrap="square" lIns="114300" tIns="76200" rIns="95250" bIns="76200">
                      <a:noAutofit/>
                    </a:bodyPr>
                    <a:lstStyle/>
                    <a:p>
                      <a:r>
                        <a:rPr sz="1500" b="0">
                          <a:solidFill>
                            <a:srgbClr val="CBD2EB"/>
                          </a:solidFill>
                          <a:latin typeface="DejaVu Sans"/>
                          <a:ea typeface="DejaVu Sans"/>
                          <a:cs typeface="DejaVu Sans"/>
                        </a:rPr>
                        <a:t>18,000</a:t>
                      </a:r>
                    </a:p>
                  </a:txBody>
                  <a:tcPr marL="91440" marR="91440" marT="45720" marB="45720" anchor="ctr">
                    <a:lnR w="6191">
                      <a:solidFill>
                        <a:srgbClr val="3C4568"/>
                      </a:solidFill>
                      <a:prstDash val="solid"/>
                    </a:lnR>
                    <a:lnB w="6191">
                      <a:solidFill>
                        <a:srgbClr val="3C4568"/>
                      </a:solidFill>
                      <a:prstDash val="solid"/>
                    </a:lnB>
                    <a:solidFill>
                      <a:srgbClr val="1B2240"/>
                    </a:solidFill>
                  </a:tcPr>
                </a:tc>
              </a:tr>
              <a:tr h="483394">
                <a:tc>
                  <a:txBody>
                    <a:bodyPr wrap="square" lIns="114300" tIns="76200" rIns="95250" bIns="76200">
                      <a:noAutofit/>
                    </a:bodyPr>
                    <a:lstStyle/>
                    <a:p>
                      <a:r>
                        <a:rPr sz="1500" b="0">
                          <a:solidFill>
                            <a:srgbClr val="CBD2EB"/>
                          </a:solidFill>
                          <a:latin typeface="DejaVu Sans"/>
                          <a:ea typeface="DejaVu Sans"/>
                          <a:cs typeface="DejaVu Sans"/>
                        </a:rPr>
                        <a:t>Cloud, AI and tools</a:t>
                      </a:r>
                    </a:p>
                  </a:txBody>
                  <a:tcPr marL="91440" marR="91440" marT="45720" marB="45720" anchor="ctr">
                    <a:lnL w="6191">
                      <a:solidFill>
                        <a:srgbClr val="3C4568"/>
                      </a:solidFill>
                      <a:prstDash val="solid"/>
                    </a:lnL>
                    <a:lnR w="6191">
                      <a:solidFill>
                        <a:srgbClr val="3C4568"/>
                      </a:solidFill>
                      <a:prstDash val="solid"/>
                    </a:lnR>
                    <a:lnB w="6191">
                      <a:solidFill>
                        <a:srgbClr val="3C4568"/>
                      </a:solidFill>
                      <a:prstDash val="solid"/>
                    </a:lnB>
                    <a:solidFill>
                      <a:srgbClr val="1B2240"/>
                    </a:solidFill>
                  </a:tcPr>
                </a:tc>
                <a:tc>
                  <a:txBody>
                    <a:bodyPr wrap="square" lIns="114300" tIns="76200" rIns="95250" bIns="76200">
                      <a:noAutofit/>
                    </a:bodyPr>
                    <a:lstStyle/>
                    <a:p>
                      <a:r>
                        <a:rPr sz="1500" b="0">
                          <a:solidFill>
                            <a:srgbClr val="CBD2EB"/>
                          </a:solidFill>
                          <a:latin typeface="DejaVu Sans"/>
                          <a:ea typeface="DejaVu Sans"/>
                          <a:cs typeface="DejaVu Sans"/>
                        </a:rPr>
                        <a:t>12,000</a:t>
                      </a:r>
                    </a:p>
                  </a:txBody>
                  <a:tcPr marL="91440" marR="91440" marT="45720" marB="45720" anchor="ctr">
                    <a:lnR w="6191">
                      <a:solidFill>
                        <a:srgbClr val="3C4568"/>
                      </a:solidFill>
                      <a:prstDash val="solid"/>
                    </a:lnR>
                    <a:lnB w="6191">
                      <a:solidFill>
                        <a:srgbClr val="3C4568"/>
                      </a:solidFill>
                      <a:prstDash val="solid"/>
                    </a:lnB>
                    <a:solidFill>
                      <a:srgbClr val="1B2240"/>
                    </a:solidFill>
                  </a:tcPr>
                </a:tc>
              </a:tr>
              <a:tr h="483394">
                <a:tc>
                  <a:txBody>
                    <a:bodyPr wrap="square" lIns="114300" tIns="76200" rIns="95250" bIns="76200">
                      <a:noAutofit/>
                    </a:bodyPr>
                    <a:lstStyle/>
                    <a:p>
                      <a:r>
                        <a:rPr sz="1500" b="0">
                          <a:solidFill>
                            <a:srgbClr val="CBD2EB"/>
                          </a:solidFill>
                          <a:latin typeface="DejaVu Sans"/>
                          <a:ea typeface="DejaVu Sans"/>
                          <a:cs typeface="DejaVu Sans"/>
                        </a:rPr>
                        <a:t>Customer acquisition</a:t>
                      </a:r>
                    </a:p>
                  </a:txBody>
                  <a:tcPr marL="91440" marR="91440" marT="45720" marB="45720" anchor="ctr">
                    <a:lnL w="6191">
                      <a:solidFill>
                        <a:srgbClr val="3C4568"/>
                      </a:solidFill>
                      <a:prstDash val="solid"/>
                    </a:lnL>
                    <a:lnR w="6191">
                      <a:solidFill>
                        <a:srgbClr val="3C4568"/>
                      </a:solidFill>
                      <a:prstDash val="solid"/>
                    </a:lnR>
                    <a:lnB w="6191">
                      <a:solidFill>
                        <a:srgbClr val="3C4568"/>
                      </a:solidFill>
                      <a:prstDash val="solid"/>
                    </a:lnB>
                    <a:solidFill>
                      <a:srgbClr val="1B2240"/>
                    </a:solidFill>
                  </a:tcPr>
                </a:tc>
                <a:tc>
                  <a:txBody>
                    <a:bodyPr wrap="square" lIns="114300" tIns="76200" rIns="95250" bIns="76200">
                      <a:noAutofit/>
                    </a:bodyPr>
                    <a:lstStyle/>
                    <a:p>
                      <a:r>
                        <a:rPr sz="1500" b="0">
                          <a:solidFill>
                            <a:srgbClr val="CBD2EB"/>
                          </a:solidFill>
                          <a:latin typeface="DejaVu Sans"/>
                          <a:ea typeface="DejaVu Sans"/>
                          <a:cs typeface="DejaVu Sans"/>
                        </a:rPr>
                        <a:t>20,000</a:t>
                      </a:r>
                    </a:p>
                  </a:txBody>
                  <a:tcPr marL="91440" marR="91440" marT="45720" marB="45720" anchor="ctr">
                    <a:lnR w="6191">
                      <a:solidFill>
                        <a:srgbClr val="3C4568"/>
                      </a:solidFill>
                      <a:prstDash val="solid"/>
                    </a:lnR>
                    <a:lnB w="6191">
                      <a:solidFill>
                        <a:srgbClr val="3C4568"/>
                      </a:solidFill>
                      <a:prstDash val="solid"/>
                    </a:lnB>
                    <a:solidFill>
                      <a:srgbClr val="1B2240"/>
                    </a:solidFill>
                  </a:tcPr>
                </a:tc>
              </a:tr>
              <a:tr h="483394">
                <a:tc>
                  <a:txBody>
                    <a:bodyPr wrap="square" lIns="114300" tIns="76200" rIns="95250" bIns="76200">
                      <a:noAutofit/>
                    </a:bodyPr>
                    <a:lstStyle/>
                    <a:p>
                      <a:r>
                        <a:rPr sz="1500" b="0">
                          <a:solidFill>
                            <a:srgbClr val="CBD2EB"/>
                          </a:solidFill>
                          <a:latin typeface="DejaVu Sans"/>
                          <a:ea typeface="DejaVu Sans"/>
                          <a:cs typeface="DejaVu Sans"/>
                        </a:rPr>
                        <a:t>Legal and security</a:t>
                      </a:r>
                    </a:p>
                  </a:txBody>
                  <a:tcPr marL="91440" marR="91440" marT="45720" marB="45720" anchor="ctr">
                    <a:lnL w="6191">
                      <a:solidFill>
                        <a:srgbClr val="3C4568"/>
                      </a:solidFill>
                      <a:prstDash val="solid"/>
                    </a:lnL>
                    <a:lnR w="6191">
                      <a:solidFill>
                        <a:srgbClr val="3C4568"/>
                      </a:solidFill>
                      <a:prstDash val="solid"/>
                    </a:lnR>
                    <a:lnB w="6191">
                      <a:solidFill>
                        <a:srgbClr val="3C4568"/>
                      </a:solidFill>
                      <a:prstDash val="solid"/>
                    </a:lnB>
                    <a:solidFill>
                      <a:srgbClr val="1B2240"/>
                    </a:solidFill>
                  </a:tcPr>
                </a:tc>
                <a:tc>
                  <a:txBody>
                    <a:bodyPr wrap="square" lIns="114300" tIns="76200" rIns="95250" bIns="76200">
                      <a:noAutofit/>
                    </a:bodyPr>
                    <a:lstStyle/>
                    <a:p>
                      <a:r>
                        <a:rPr sz="1500" b="0">
                          <a:solidFill>
                            <a:srgbClr val="CBD2EB"/>
                          </a:solidFill>
                          <a:latin typeface="DejaVu Sans"/>
                          <a:ea typeface="DejaVu Sans"/>
                          <a:cs typeface="DejaVu Sans"/>
                        </a:rPr>
                        <a:t>10,000</a:t>
                      </a:r>
                    </a:p>
                  </a:txBody>
                  <a:tcPr marL="91440" marR="91440" marT="45720" marB="45720" anchor="ctr">
                    <a:lnR w="6191">
                      <a:solidFill>
                        <a:srgbClr val="3C4568"/>
                      </a:solidFill>
                      <a:prstDash val="solid"/>
                    </a:lnR>
                    <a:lnB w="6191">
                      <a:solidFill>
                        <a:srgbClr val="3C4568"/>
                      </a:solidFill>
                      <a:prstDash val="solid"/>
                    </a:lnB>
                    <a:solidFill>
                      <a:srgbClr val="1B2240"/>
                    </a:solidFill>
                  </a:tcPr>
                </a:tc>
              </a:tr>
              <a:tr h="483394">
                <a:tc>
                  <a:txBody>
                    <a:bodyPr wrap="square" lIns="114300" tIns="76200" rIns="95250" bIns="76200">
                      <a:noAutofit/>
                    </a:bodyPr>
                    <a:lstStyle/>
                    <a:p>
                      <a:r>
                        <a:rPr sz="1500" b="0">
                          <a:solidFill>
                            <a:srgbClr val="CBD2EB"/>
                          </a:solidFill>
                          <a:latin typeface="DejaVu Sans"/>
                          <a:ea typeface="DejaVu Sans"/>
                          <a:cs typeface="DejaVu Sans"/>
                        </a:rPr>
                        <a:t>Contingency</a:t>
                      </a:r>
                    </a:p>
                  </a:txBody>
                  <a:tcPr marL="91440" marR="91440" marT="45720" marB="45720" anchor="ctr">
                    <a:lnL w="6191">
                      <a:solidFill>
                        <a:srgbClr val="3C4568"/>
                      </a:solidFill>
                      <a:prstDash val="solid"/>
                    </a:lnL>
                    <a:lnR w="6191">
                      <a:solidFill>
                        <a:srgbClr val="3C4568"/>
                      </a:solidFill>
                      <a:prstDash val="solid"/>
                    </a:lnR>
                    <a:lnB w="6191">
                      <a:solidFill>
                        <a:srgbClr val="3C4568"/>
                      </a:solidFill>
                      <a:prstDash val="solid"/>
                    </a:lnB>
                    <a:solidFill>
                      <a:srgbClr val="1B2240"/>
                    </a:solidFill>
                  </a:tcPr>
                </a:tc>
                <a:tc>
                  <a:txBody>
                    <a:bodyPr wrap="square" lIns="114300" tIns="76200" rIns="95250" bIns="76200">
                      <a:noAutofit/>
                    </a:bodyPr>
                    <a:lstStyle/>
                    <a:p>
                      <a:r>
                        <a:rPr sz="1500" b="0">
                          <a:solidFill>
                            <a:srgbClr val="CBD2EB"/>
                          </a:solidFill>
                          <a:latin typeface="DejaVu Sans"/>
                          <a:ea typeface="DejaVu Sans"/>
                          <a:cs typeface="DejaVu Sans"/>
                        </a:rPr>
                        <a:t>20,000</a:t>
                      </a:r>
                    </a:p>
                  </a:txBody>
                  <a:tcPr marL="91440" marR="91440" marT="45720" marB="45720" anchor="ctr">
                    <a:lnR w="6191">
                      <a:solidFill>
                        <a:srgbClr val="3C4568"/>
                      </a:solidFill>
                      <a:prstDash val="solid"/>
                    </a:lnR>
                    <a:lnB w="6191">
                      <a:solidFill>
                        <a:srgbClr val="3C4568"/>
                      </a:solidFill>
                      <a:prstDash val="solid"/>
                    </a:lnB>
                    <a:solidFill>
                      <a:srgbClr val="1B2240"/>
                    </a:solidFill>
                  </a:tcPr>
                </a:tc>
              </a:tr>
              <a:tr h="483394">
                <a:tc>
                  <a:txBody>
                    <a:bodyPr wrap="square" lIns="114300" tIns="114300" rIns="114300" bIns="114300">
                      <a:noAutofit/>
                    </a:bodyPr>
                    <a:lstStyle/>
                    <a:p>
                      <a:r>
                        <a:rPr sz="1575" b="1">
                          <a:solidFill>
                            <a:srgbClr val="F6F7FF"/>
                          </a:solidFill>
                          <a:latin typeface="DejaVu Sans"/>
                          <a:ea typeface="DejaVu Sans"/>
                          <a:cs typeface="DejaVu Sans"/>
                        </a:rPr>
                        <a:t>Total</a:t>
                      </a:r>
                    </a:p>
                  </a:txBody>
                  <a:tcPr marL="91440" marR="91440" marT="45720" marB="45720" anchor="ctr">
                    <a:lnL w="6191">
                      <a:solidFill>
                        <a:srgbClr val="3C4568"/>
                      </a:solidFill>
                      <a:prstDash val="solid"/>
                    </a:lnL>
                    <a:lnR w="6191">
                      <a:solidFill>
                        <a:srgbClr val="3C4568"/>
                      </a:solidFill>
                      <a:prstDash val="solid"/>
                    </a:lnR>
                    <a:lnB w="6191">
                      <a:solidFill>
                        <a:srgbClr val="3C4568"/>
                      </a:solidFill>
                      <a:prstDash val="solid"/>
                    </a:lnB>
                    <a:solidFill>
                      <a:srgbClr val="173D41"/>
                    </a:solidFill>
                  </a:tcPr>
                </a:tc>
                <a:tc>
                  <a:txBody>
                    <a:bodyPr wrap="square" lIns="114300" tIns="114300" rIns="114300" bIns="114300">
                      <a:noAutofit/>
                    </a:bodyPr>
                    <a:lstStyle/>
                    <a:p>
                      <a:r>
                        <a:rPr sz="1575" b="1">
                          <a:solidFill>
                            <a:srgbClr val="F6F7FF"/>
                          </a:solidFill>
                          <a:latin typeface="DejaVu Sans"/>
                          <a:ea typeface="DejaVu Sans"/>
                          <a:cs typeface="DejaVu Sans"/>
                        </a:rPr>
                        <a:t>200,000</a:t>
                      </a:r>
                    </a:p>
                  </a:txBody>
                  <a:tcPr marL="91440" marR="91440" marT="45720" marB="45720" anchor="ctr">
                    <a:lnR w="6191">
                      <a:solidFill>
                        <a:srgbClr val="3C4568"/>
                      </a:solidFill>
                      <a:prstDash val="solid"/>
                    </a:lnR>
                    <a:lnB w="6191">
                      <a:solidFill>
                        <a:srgbClr val="3C4568"/>
                      </a:solidFill>
                      <a:prstDash val="solid"/>
                    </a:lnB>
                    <a:solidFill>
                      <a:srgbClr val="173D41"/>
                    </a:solidFill>
                  </a:tcPr>
                </a:tc>
              </a:tr>
            </a:tbl>
          </a:graphicData>
        </a:graphic>
      </p:graphicFrame>
    </p:spTree>
    <p:extLst>
      <p:ext uri="{BB962C8B-B14F-4D97-AF65-F5344CB8AC3E}">
        <p14:creationId xmlns:p14="http://schemas.microsoft.com/office/powerpoint/2010/main" val="42686773"/>
      </p:ext>
    </p:extLst>
  </p:cSld>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_16_clean_hero_canvas.png"/>
          <p:cNvPicPr>
            <a:picLocks noChangeAspect="1"/>
          </p:cNvPicPr>
          <p:nvPr/>
        </p:nvPicPr>
        <p:blipFill>
          <a:blip r:embed="rId2"/>
          <a:stretch>
            <a:fillRect/>
          </a:stretch>
        </p:blipFill>
        <p:spPr>
          <a:xfrm>
            <a:off x="0" y="0"/>
            <a:ext cx="12191999" cy="6858000"/>
          </a:xfrm>
          <a:prstGeom prst="rect">
            <a:avLst/>
          </a:prstGeom>
        </p:spPr>
      </p:pic>
      <p:sp>
        <p:nvSpPr>
          <p:cNvPr id="3" name="TextBox 2"/>
          <p:cNvSpPr txBox="1"/>
          <p:nvPr/>
        </p:nvSpPr>
        <p:spPr>
          <a:xfrm>
            <a:off x="621792" y="868680"/>
            <a:ext cx="5943600" cy="320040"/>
          </a:xfrm>
          <a:prstGeom prst="rect">
            <a:avLst/>
          </a:prstGeom>
          <a:noFill/>
        </p:spPr>
        <p:txBody>
          <a:bodyPr wrap="square" lIns="0" tIns="0" rIns="0" bIns="0">
            <a:spAutoFit/>
          </a:bodyPr>
          <a:lstStyle/>
          <a:p>
            <a:pPr>
              <a:defRPr sz="1100" b="1">
                <a:solidFill>
                  <a:srgbClr val="C14424"/>
                </a:solidFill>
                <a:latin typeface="DejaVu Sans"/>
              </a:defRPr>
            </a:pPr>
            <a:r>
              <a:t>● NOVEMBER 02—03, 2026 / THE NEST, UBC</a:t>
            </a:r>
          </a:p>
        </p:txBody>
      </p:sp>
      <p:sp>
        <p:nvSpPr>
          <p:cNvPr id="4" name="TextBox 3"/>
          <p:cNvSpPr txBox="1"/>
          <p:nvPr/>
        </p:nvSpPr>
        <p:spPr>
          <a:xfrm>
            <a:off x="621792" y="1325880"/>
            <a:ext cx="5943600" cy="1920240"/>
          </a:xfrm>
          <a:prstGeom prst="rect">
            <a:avLst/>
          </a:prstGeom>
          <a:noFill/>
        </p:spPr>
        <p:txBody>
          <a:bodyPr wrap="square" lIns="0" tIns="0" rIns="0" bIns="0">
            <a:spAutoFit/>
          </a:bodyPr>
          <a:lstStyle/>
          <a:p>
            <a:pPr>
              <a:defRPr sz="3600" b="1">
                <a:solidFill>
                  <a:srgbClr val="183440"/>
                </a:solidFill>
                <a:latin typeface="DejaVu Sans"/>
              </a:defRPr>
            </a:pPr>
            <a:r>
              <a:rPr sz="3600" b="1">
                <a:solidFill>
                  <a:srgbClr val="183440"/>
                </a:solidFill>
                <a:latin typeface="DejaVu Sans"/>
              </a:rPr>
              <a:t>Procurement </a:t>
            </a:r>
            <a:r>
              <a:rPr sz="3600" b="1" spc="-550">
                <a:solidFill>
                  <a:srgbClr val="183440"/>
                </a:solidFill>
                <a:latin typeface="Manrope"/>
              </a:rPr>
              <a:t>a</a:t>
            </a:r>
            <a:r>
              <a:rPr sz="3600" b="1">
                <a:solidFill>
                  <a:srgbClr val="C14424"/>
                </a:solidFill>
                <a:latin typeface="Manrope"/>
              </a:rPr>
              <a:t>i</a:t>
            </a:r>
            <a:r>
              <a:rPr sz="3600" b="1">
                <a:solidFill>
                  <a:srgbClr val="183440"/>
                </a:solidFill>
                <a:latin typeface="DejaVu Sans"/>
              </a:rPr>
              <a:t> in</a:t>
            </a:r>
          </a:p>
          <a:p>
            <a:pPr>
              <a:defRPr sz="3600" b="1">
                <a:solidFill>
                  <a:srgbClr val="C14424"/>
                </a:solidFill>
                <a:latin typeface="DejaVu Sans"/>
              </a:defRPr>
            </a:pPr>
            <a:r>
              <a:t>AI Summit</a:t>
            </a:r>
          </a:p>
          <a:p>
            <a:pPr>
              <a:defRPr sz="3600" b="1">
                <a:solidFill>
                  <a:srgbClr val="C14424"/>
                </a:solidFill>
                <a:latin typeface="DejaVu Sans"/>
              </a:defRPr>
            </a:pPr>
            <a:r>
              <a:t>Vancouver 2026</a:t>
            </a:r>
          </a:p>
        </p:txBody>
      </p:sp>
      <p:sp>
        <p:nvSpPr>
          <p:cNvPr id="6" name="TextBox 5"/>
          <p:cNvSpPr txBox="1"/>
          <p:nvPr/>
        </p:nvSpPr>
        <p:spPr>
          <a:xfrm>
            <a:off x="621792" y="3383280"/>
            <a:ext cx="5943600" cy="411480"/>
          </a:xfrm>
          <a:prstGeom prst="rect">
            <a:avLst/>
          </a:prstGeom>
          <a:noFill/>
        </p:spPr>
        <p:txBody>
          <a:bodyPr wrap="square" lIns="0" tIns="0" rIns="0" bIns="0">
            <a:spAutoFit/>
          </a:bodyPr>
          <a:lstStyle/>
          <a:p>
            <a:pPr>
              <a:defRPr sz="1100" b="1">
                <a:solidFill>
                  <a:srgbClr val="2D4A53"/>
                </a:solidFill>
                <a:latin typeface="DejaVu Sans"/>
              </a:defRPr>
            </a:pPr>
            <a:r>
              <a:rPr sz="1100" b="1">
                <a:solidFill>
                  <a:srgbClr val="C14424"/>
                </a:solidFill>
                <a:latin typeface="DejaVu Sans"/>
                <a:hlinkClick r:id="rId4"/>
              </a:rPr>
              <a:t>[ Agentic Procurement ↗ ]</a:t>
            </a:r>
            <a:r>
              <a:rPr sz="1100" b="1">
                <a:solidFill>
                  <a:srgbClr val="2D4A53"/>
                </a:solidFill>
                <a:latin typeface="DejaVu Sans"/>
              </a:rPr>
              <a:t>   [ Dual-Agent Negotiation ]   [ Vancouver, BC ]</a:t>
            </a:r>
          </a:p>
        </p:txBody>
      </p:sp>
      <p:sp>
        <p:nvSpPr>
          <p:cNvPr id="7" name="Rounded Rectangle 6"/>
          <p:cNvSpPr/>
          <p:nvPr/>
        </p:nvSpPr>
        <p:spPr>
          <a:xfrm>
            <a:off x="621792" y="4160520"/>
            <a:ext cx="3108960" cy="594360"/>
          </a:xfrm>
          <a:prstGeom prst="roundRect">
            <a:avLst/>
          </a:prstGeom>
          <a:solidFill>
            <a:srgbClr val="18344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r>
              <a:rPr sz="1300" b="1">
                <a:solidFill>
                  <a:srgbClr val="FFFFFF"/>
                </a:solidFill>
                <a:latin typeface="DejaVu Sans"/>
                <a:hlinkClick r:id="rId3"/>
              </a:rPr>
              <a:t>Explore Summit Programme ↗</a:t>
            </a:r>
          </a:p>
        </p:txBody>
      </p:sp>
      <p:sp>
        <p:nvSpPr>
          <p:cNvPr id="9" name="TextBox 8"/>
          <p:cNvSpPr txBox="1"/>
          <p:nvPr/>
        </p:nvSpPr>
        <p:spPr>
          <a:xfrm>
            <a:off x="621792" y="6263640"/>
            <a:ext cx="2286000" cy="320040"/>
          </a:xfrm>
          <a:prstGeom prst="rect">
            <a:avLst/>
          </a:prstGeom>
          <a:noFill/>
        </p:spPr>
        <p:txBody>
          <a:bodyPr wrap="none">
            <a:spAutoFit/>
          </a:bodyPr>
          <a:lstStyle/>
          <a:p>
            <a:pPr>
              <a:defRPr sz="1100" b="1">
                <a:solidFill>
                  <a:srgbClr val="6C5CE7"/>
                </a:solidFill>
                <a:latin typeface="DejaVu Sans"/>
              </a:defRPr>
            </a:pPr>
            <a:r>
              <a:t>Finux Labs</a:t>
            </a:r>
          </a:p>
        </p:txBody>
      </p:sp>
      <p:sp>
        <p:nvSpPr>
          <p:cNvPr id="10" name="TextBox 9"/>
          <p:cNvSpPr txBox="1"/>
          <p:nvPr/>
        </p:nvSpPr>
        <p:spPr>
          <a:xfrm>
            <a:off x="2926080" y="6263640"/>
            <a:ext cx="6858000" cy="320040"/>
          </a:xfrm>
          <a:prstGeom prst="rect">
            <a:avLst/>
          </a:prstGeom>
          <a:noFill/>
        </p:spPr>
        <p:txBody>
          <a:bodyPr wrap="none">
            <a:spAutoFit/>
          </a:bodyPr>
          <a:lstStyle/>
          <a:p>
            <a:pPr algn="ctr">
              <a:defRPr sz="900">
                <a:solidFill>
                  <a:srgbClr val="8A96A8"/>
                </a:solidFill>
                <a:latin typeface="DejaVu Sans"/>
              </a:defRPr>
            </a:pPr>
            <a:r>
              <a:t>Connected Intelligence · AI Summit Vancouver 2026 · Connextium Event Companion</a:t>
            </a:r>
          </a:p>
        </p:txBody>
      </p:sp>
      <p:sp>
        <p:nvSpPr>
          <p:cNvPr id="11" name="TextBox 10"/>
          <p:cNvSpPr txBox="1"/>
          <p:nvPr/>
        </p:nvSpPr>
        <p:spPr>
          <a:xfrm>
            <a:off x="10789920" y="6263640"/>
            <a:ext cx="731520" cy="320040"/>
          </a:xfrm>
          <a:prstGeom prst="rect">
            <a:avLst/>
          </a:prstGeom>
          <a:noFill/>
        </p:spPr>
        <p:txBody>
          <a:bodyPr wrap="none">
            <a:spAutoFit/>
          </a:bodyPr>
          <a:lstStyle/>
          <a:p>
            <a:pPr algn="r">
              <a:defRPr sz="1100" b="1">
                <a:solidFill>
                  <a:srgbClr val="8A96A8"/>
                </a:solidFill>
                <a:latin typeface="DejaVu Sans"/>
              </a:defRPr>
            </a:pPr>
            <a:r>
              <a:t>16</a:t>
            </a:r>
          </a:p>
        </p:txBody>
      </p:sp>
    </p:spTree>
  </p:cSld>
  <p:clrMapOvr>
    <a:masterClrMapping/>
  </p:clrMapOvr>
</p:sld>
</file>

<file path=ppt/theme/theme1.xml><?xml version="1.0" encoding="utf-8"?>
<a:theme xmlns:a="http://schemas.openxmlformats.org/drawingml/2006/main" name="ChatGPT">
  <a:themeElements>
    <a:clrScheme name="Finux Violet Circuit">
      <a:dk1>
        <a:srgbClr val="10142B"/>
      </a:dk1>
      <a:lt1>
        <a:srgbClr val="FFFFFF"/>
      </a:lt1>
      <a:dk2>
        <a:srgbClr val="1B2240"/>
      </a:dk2>
      <a:lt2>
        <a:srgbClr val="F0F2FF"/>
      </a:lt2>
      <a:accent1>
        <a:srgbClr val="7357FF"/>
      </a:accent1>
      <a:accent2>
        <a:srgbClr val="52E0C4"/>
      </a:accent2>
      <a:accent3>
        <a:srgbClr val="59BFFF"/>
      </a:accent3>
      <a:accent4>
        <a:srgbClr val="F1B766"/>
      </a:accent4>
      <a:accent5>
        <a:srgbClr val="B19BFF"/>
      </a:accent5>
      <a:accent6>
        <a:srgbClr val="00A68E"/>
      </a:accent6>
      <a:hlink>
        <a:srgbClr val="6847F5"/>
      </a:hlink>
      <a:folHlink>
        <a:srgbClr val="B19BFF"/>
      </a:folHlink>
    </a:clrScheme>
    <a:fontScheme name="">
      <a:majorFont>
        <a:latin typeface="Aptos"/>
        <a:ea typeface=""/>
        <a:cs typeface=""/>
      </a:majorFont>
      <a:minorFont>
        <a:latin typeface="Aptos"/>
        <a:ea typeface=""/>
        <a:cs typeface=""/>
      </a:minorFont>
    </a:fontScheme>
    <a:fmtScheme name="Finux Violet Circui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2026-11-01T06:40:33.4220000Z</dcterms:created>
  <dcterms:modified xsi:type="dcterms:W3CDTF">2026-11-01T06:40:33.4220000Z</dcterms:modified>
</coreProperties>
</file>